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57" r:id="rId5"/>
    <p:sldId id="258" r:id="rId6"/>
    <p:sldId id="271" r:id="rId7"/>
    <p:sldId id="273" r:id="rId8"/>
    <p:sldId id="274" r:id="rId9"/>
    <p:sldId id="259" r:id="rId10"/>
    <p:sldId id="262" r:id="rId11"/>
    <p:sldId id="270" r:id="rId12"/>
    <p:sldId id="269" r:id="rId13"/>
    <p:sldId id="275" r:id="rId14"/>
    <p:sldId id="268" r:id="rId15"/>
    <p:sldId id="263" r:id="rId16"/>
    <p:sldId id="265" r:id="rId17"/>
    <p:sldId id="264" r:id="rId18"/>
    <p:sldId id="272" r:id="rId19"/>
    <p:sldId id="276" r:id="rId20"/>
    <p:sldId id="266" r:id="rId21"/>
    <p:sldId id="260" r:id="rId22"/>
    <p:sldId id="261"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51AA80-2071-4E7A-9C72-D124224E1D89}" type="doc">
      <dgm:prSet loTypeId="urn:microsoft.com/office/officeart/2005/8/layout/chart3" loCatId="relationship" qsTypeId="urn:microsoft.com/office/officeart/2005/8/quickstyle/simple1" qsCatId="simple" csTypeId="urn:microsoft.com/office/officeart/2005/8/colors/accent1_2" csCatId="accent1" phldr="1"/>
      <dgm:spPr/>
    </dgm:pt>
    <dgm:pt modelId="{5A3CAAAB-47CB-4D13-84FE-C3C83ACD6593}" type="pres">
      <dgm:prSet presAssocID="{5E51AA80-2071-4E7A-9C72-D124224E1D89}" presName="compositeShape" presStyleCnt="0">
        <dgm:presLayoutVars>
          <dgm:chMax val="7"/>
          <dgm:dir/>
          <dgm:resizeHandles val="exact"/>
        </dgm:presLayoutVars>
      </dgm:prSet>
      <dgm:spPr/>
    </dgm:pt>
  </dgm:ptLst>
  <dgm:cxnLst>
    <dgm:cxn modelId="{C5B559CA-CAD3-408B-BE51-29993FDD70A3}" type="presOf" srcId="{5E51AA80-2071-4E7A-9C72-D124224E1D89}" destId="{5A3CAAAB-47CB-4D13-84FE-C3C83ACD6593}" srcOrd="0"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99EB20-626C-47E1-A6B1-0D69B6E7A1C4}" type="doc">
      <dgm:prSet loTypeId="urn:microsoft.com/office/officeart/2005/8/layout/funnel1" loCatId="relationship" qsTypeId="urn:microsoft.com/office/officeart/2005/8/quickstyle/simple1" qsCatId="simple" csTypeId="urn:microsoft.com/office/officeart/2005/8/colors/accent6_5" csCatId="accent6" phldr="1"/>
      <dgm:spPr/>
      <dgm:t>
        <a:bodyPr/>
        <a:lstStyle/>
        <a:p>
          <a:endParaRPr lang="nl-NL"/>
        </a:p>
      </dgm:t>
    </dgm:pt>
    <dgm:pt modelId="{12722D61-756E-48F7-AAE6-342733169CEB}">
      <dgm:prSet phldrT="[Tekst]"/>
      <dgm:spPr/>
      <dgm:t>
        <a:bodyPr/>
        <a:lstStyle/>
        <a:p>
          <a:r>
            <a:rPr lang="nl-NL" dirty="0"/>
            <a:t>Sociale kenmerken </a:t>
          </a:r>
        </a:p>
      </dgm:t>
    </dgm:pt>
    <dgm:pt modelId="{92583CC6-82DC-45DB-B255-B69E4C8AC63A}" type="parTrans" cxnId="{3565F9AF-9FFA-4F11-8DEE-E38D79DE0E01}">
      <dgm:prSet/>
      <dgm:spPr/>
      <dgm:t>
        <a:bodyPr/>
        <a:lstStyle/>
        <a:p>
          <a:endParaRPr lang="nl-NL"/>
        </a:p>
      </dgm:t>
    </dgm:pt>
    <dgm:pt modelId="{B442FC21-E255-439B-B579-9BF913F70263}" type="sibTrans" cxnId="{3565F9AF-9FFA-4F11-8DEE-E38D79DE0E01}">
      <dgm:prSet/>
      <dgm:spPr/>
      <dgm:t>
        <a:bodyPr/>
        <a:lstStyle/>
        <a:p>
          <a:endParaRPr lang="nl-NL"/>
        </a:p>
      </dgm:t>
    </dgm:pt>
    <dgm:pt modelId="{537A3A81-5D1B-45EF-8007-EE2A45215FA2}">
      <dgm:prSet phldrT="[Tekst]"/>
      <dgm:spPr/>
      <dgm:t>
        <a:bodyPr/>
        <a:lstStyle/>
        <a:p>
          <a:r>
            <a:rPr lang="nl-NL" dirty="0"/>
            <a:t>Fysieke</a:t>
          </a:r>
        </a:p>
        <a:p>
          <a:r>
            <a:rPr lang="nl-NL" dirty="0"/>
            <a:t>Kenmerken </a:t>
          </a:r>
        </a:p>
      </dgm:t>
    </dgm:pt>
    <dgm:pt modelId="{883DDAE7-7A71-4FBF-8FF3-44EF45D7012E}" type="parTrans" cxnId="{D506CFD2-1525-40F7-8217-07E81DE7BA8E}">
      <dgm:prSet/>
      <dgm:spPr/>
      <dgm:t>
        <a:bodyPr/>
        <a:lstStyle/>
        <a:p>
          <a:endParaRPr lang="nl-NL"/>
        </a:p>
      </dgm:t>
    </dgm:pt>
    <dgm:pt modelId="{3414E531-C789-45EB-AE7A-4A568D59BF71}" type="sibTrans" cxnId="{D506CFD2-1525-40F7-8217-07E81DE7BA8E}">
      <dgm:prSet/>
      <dgm:spPr/>
      <dgm:t>
        <a:bodyPr/>
        <a:lstStyle/>
        <a:p>
          <a:endParaRPr lang="nl-NL"/>
        </a:p>
      </dgm:t>
    </dgm:pt>
    <dgm:pt modelId="{AE74688B-1459-4CF7-8757-650F500DF4EF}">
      <dgm:prSet phldrT="[Tekst]"/>
      <dgm:spPr/>
      <dgm:t>
        <a:bodyPr/>
        <a:lstStyle/>
        <a:p>
          <a:r>
            <a:rPr lang="nl-NL" dirty="0"/>
            <a:t>Allerlei acties </a:t>
          </a:r>
        </a:p>
      </dgm:t>
    </dgm:pt>
    <dgm:pt modelId="{B2B11C4B-6E83-458F-B5E2-34AB3EE3C917}" type="parTrans" cxnId="{051BF7C3-7820-4E7C-9D2C-7C2875D387D7}">
      <dgm:prSet/>
      <dgm:spPr/>
      <dgm:t>
        <a:bodyPr/>
        <a:lstStyle/>
        <a:p>
          <a:endParaRPr lang="nl-NL"/>
        </a:p>
      </dgm:t>
    </dgm:pt>
    <dgm:pt modelId="{DB7607DD-1BC3-4E7F-96CE-2813D79A4E04}" type="sibTrans" cxnId="{051BF7C3-7820-4E7C-9D2C-7C2875D387D7}">
      <dgm:prSet/>
      <dgm:spPr/>
      <dgm:t>
        <a:bodyPr/>
        <a:lstStyle/>
        <a:p>
          <a:endParaRPr lang="nl-NL"/>
        </a:p>
      </dgm:t>
    </dgm:pt>
    <dgm:pt modelId="{8BD57FDD-7190-4532-8E3D-80E7DFE5CF75}">
      <dgm:prSet phldrT="[Tekst]"/>
      <dgm:spPr/>
      <dgm:t>
        <a:bodyPr/>
        <a:lstStyle/>
        <a:p>
          <a:r>
            <a:rPr lang="nl-NL" dirty="0"/>
            <a:t>Versterken van wijken</a:t>
          </a:r>
        </a:p>
      </dgm:t>
    </dgm:pt>
    <dgm:pt modelId="{21512CF0-CAB4-4040-8DE9-7CECEE77F4AD}" type="parTrans" cxnId="{B193BBFA-2904-4257-BA82-EFF0E4556B92}">
      <dgm:prSet/>
      <dgm:spPr/>
      <dgm:t>
        <a:bodyPr/>
        <a:lstStyle/>
        <a:p>
          <a:endParaRPr lang="nl-NL"/>
        </a:p>
      </dgm:t>
    </dgm:pt>
    <dgm:pt modelId="{1EF28A09-4AD3-4C88-9632-9ECB7251BA67}" type="sibTrans" cxnId="{B193BBFA-2904-4257-BA82-EFF0E4556B92}">
      <dgm:prSet/>
      <dgm:spPr/>
      <dgm:t>
        <a:bodyPr/>
        <a:lstStyle/>
        <a:p>
          <a:endParaRPr lang="nl-NL"/>
        </a:p>
      </dgm:t>
    </dgm:pt>
    <dgm:pt modelId="{D8EB6077-4715-4E2A-B27C-34C966A8015D}" type="pres">
      <dgm:prSet presAssocID="{0A99EB20-626C-47E1-A6B1-0D69B6E7A1C4}" presName="Name0" presStyleCnt="0">
        <dgm:presLayoutVars>
          <dgm:chMax val="4"/>
          <dgm:resizeHandles val="exact"/>
        </dgm:presLayoutVars>
      </dgm:prSet>
      <dgm:spPr/>
    </dgm:pt>
    <dgm:pt modelId="{BB66FDFB-8090-4596-BF2C-2F219004BD98}" type="pres">
      <dgm:prSet presAssocID="{0A99EB20-626C-47E1-A6B1-0D69B6E7A1C4}" presName="ellipse" presStyleLbl="trBgShp" presStyleIdx="0" presStyleCnt="1"/>
      <dgm:spPr/>
    </dgm:pt>
    <dgm:pt modelId="{09CF5009-916B-44FF-A0C8-94EF8DDCD618}" type="pres">
      <dgm:prSet presAssocID="{0A99EB20-626C-47E1-A6B1-0D69B6E7A1C4}" presName="arrow1" presStyleLbl="fgShp" presStyleIdx="0" presStyleCnt="1"/>
      <dgm:spPr/>
    </dgm:pt>
    <dgm:pt modelId="{D26EC320-675A-4EDF-820F-DB65D9586EDC}" type="pres">
      <dgm:prSet presAssocID="{0A99EB20-626C-47E1-A6B1-0D69B6E7A1C4}" presName="rectangle" presStyleLbl="revTx" presStyleIdx="0" presStyleCnt="1">
        <dgm:presLayoutVars>
          <dgm:bulletEnabled val="1"/>
        </dgm:presLayoutVars>
      </dgm:prSet>
      <dgm:spPr/>
    </dgm:pt>
    <dgm:pt modelId="{6031DC3E-C445-4411-B2A3-443E8C5A14CE}" type="pres">
      <dgm:prSet presAssocID="{537A3A81-5D1B-45EF-8007-EE2A45215FA2}" presName="item1" presStyleLbl="node1" presStyleIdx="0" presStyleCnt="3">
        <dgm:presLayoutVars>
          <dgm:bulletEnabled val="1"/>
        </dgm:presLayoutVars>
      </dgm:prSet>
      <dgm:spPr/>
    </dgm:pt>
    <dgm:pt modelId="{8561EC67-B150-42F3-ADB5-68DC41B71C2F}" type="pres">
      <dgm:prSet presAssocID="{AE74688B-1459-4CF7-8757-650F500DF4EF}" presName="item2" presStyleLbl="node1" presStyleIdx="1" presStyleCnt="3">
        <dgm:presLayoutVars>
          <dgm:bulletEnabled val="1"/>
        </dgm:presLayoutVars>
      </dgm:prSet>
      <dgm:spPr/>
    </dgm:pt>
    <dgm:pt modelId="{31640977-A1B9-4651-9398-99921E951ABF}" type="pres">
      <dgm:prSet presAssocID="{8BD57FDD-7190-4532-8E3D-80E7DFE5CF75}" presName="item3" presStyleLbl="node1" presStyleIdx="2" presStyleCnt="3">
        <dgm:presLayoutVars>
          <dgm:bulletEnabled val="1"/>
        </dgm:presLayoutVars>
      </dgm:prSet>
      <dgm:spPr/>
    </dgm:pt>
    <dgm:pt modelId="{2582231B-B706-43F5-81DA-C6368996D76F}" type="pres">
      <dgm:prSet presAssocID="{0A99EB20-626C-47E1-A6B1-0D69B6E7A1C4}" presName="funnel" presStyleLbl="trAlignAcc1" presStyleIdx="0" presStyleCnt="1"/>
      <dgm:spPr/>
    </dgm:pt>
  </dgm:ptLst>
  <dgm:cxnLst>
    <dgm:cxn modelId="{3807BA03-0C8A-4016-B7AF-BB1E6E6146BC}" type="presOf" srcId="{AE74688B-1459-4CF7-8757-650F500DF4EF}" destId="{6031DC3E-C445-4411-B2A3-443E8C5A14CE}" srcOrd="0" destOrd="0" presId="urn:microsoft.com/office/officeart/2005/8/layout/funnel1"/>
    <dgm:cxn modelId="{C4256C04-3532-4194-90AD-A23B89C61552}" type="presOf" srcId="{8BD57FDD-7190-4532-8E3D-80E7DFE5CF75}" destId="{D26EC320-675A-4EDF-820F-DB65D9586EDC}" srcOrd="0" destOrd="0" presId="urn:microsoft.com/office/officeart/2005/8/layout/funnel1"/>
    <dgm:cxn modelId="{F2690F62-A0EA-4BF0-ACBE-1B6EBB0782CC}" type="presOf" srcId="{0A99EB20-626C-47E1-A6B1-0D69B6E7A1C4}" destId="{D8EB6077-4715-4E2A-B27C-34C966A8015D}" srcOrd="0" destOrd="0" presId="urn:microsoft.com/office/officeart/2005/8/layout/funnel1"/>
    <dgm:cxn modelId="{63E3D176-182D-469B-A4F1-C225AFBCEC18}" type="presOf" srcId="{12722D61-756E-48F7-AAE6-342733169CEB}" destId="{31640977-A1B9-4651-9398-99921E951ABF}" srcOrd="0" destOrd="0" presId="urn:microsoft.com/office/officeart/2005/8/layout/funnel1"/>
    <dgm:cxn modelId="{3565F9AF-9FFA-4F11-8DEE-E38D79DE0E01}" srcId="{0A99EB20-626C-47E1-A6B1-0D69B6E7A1C4}" destId="{12722D61-756E-48F7-AAE6-342733169CEB}" srcOrd="0" destOrd="0" parTransId="{92583CC6-82DC-45DB-B255-B69E4C8AC63A}" sibTransId="{B442FC21-E255-439B-B579-9BF913F70263}"/>
    <dgm:cxn modelId="{051BF7C3-7820-4E7C-9D2C-7C2875D387D7}" srcId="{0A99EB20-626C-47E1-A6B1-0D69B6E7A1C4}" destId="{AE74688B-1459-4CF7-8757-650F500DF4EF}" srcOrd="2" destOrd="0" parTransId="{B2B11C4B-6E83-458F-B5E2-34AB3EE3C917}" sibTransId="{DB7607DD-1BC3-4E7F-96CE-2813D79A4E04}"/>
    <dgm:cxn modelId="{D506CFD2-1525-40F7-8217-07E81DE7BA8E}" srcId="{0A99EB20-626C-47E1-A6B1-0D69B6E7A1C4}" destId="{537A3A81-5D1B-45EF-8007-EE2A45215FA2}" srcOrd="1" destOrd="0" parTransId="{883DDAE7-7A71-4FBF-8FF3-44EF45D7012E}" sibTransId="{3414E531-C789-45EB-AE7A-4A568D59BF71}"/>
    <dgm:cxn modelId="{B193BBFA-2904-4257-BA82-EFF0E4556B92}" srcId="{0A99EB20-626C-47E1-A6B1-0D69B6E7A1C4}" destId="{8BD57FDD-7190-4532-8E3D-80E7DFE5CF75}" srcOrd="3" destOrd="0" parTransId="{21512CF0-CAB4-4040-8DE9-7CECEE77F4AD}" sibTransId="{1EF28A09-4AD3-4C88-9632-9ECB7251BA67}"/>
    <dgm:cxn modelId="{62704BFF-EC29-4FBA-ABA7-AE1EDBCF7B7A}" type="presOf" srcId="{537A3A81-5D1B-45EF-8007-EE2A45215FA2}" destId="{8561EC67-B150-42F3-ADB5-68DC41B71C2F}" srcOrd="0" destOrd="0" presId="urn:microsoft.com/office/officeart/2005/8/layout/funnel1"/>
    <dgm:cxn modelId="{ACB9BFC2-893A-47BB-8CB1-9E7C3062D39A}" type="presParOf" srcId="{D8EB6077-4715-4E2A-B27C-34C966A8015D}" destId="{BB66FDFB-8090-4596-BF2C-2F219004BD98}" srcOrd="0" destOrd="0" presId="urn:microsoft.com/office/officeart/2005/8/layout/funnel1"/>
    <dgm:cxn modelId="{C94353D2-22F1-45AC-9BB5-B6EF008BAB73}" type="presParOf" srcId="{D8EB6077-4715-4E2A-B27C-34C966A8015D}" destId="{09CF5009-916B-44FF-A0C8-94EF8DDCD618}" srcOrd="1" destOrd="0" presId="urn:microsoft.com/office/officeart/2005/8/layout/funnel1"/>
    <dgm:cxn modelId="{90751527-4434-403A-BFE3-34C14A9AA2EC}" type="presParOf" srcId="{D8EB6077-4715-4E2A-B27C-34C966A8015D}" destId="{D26EC320-675A-4EDF-820F-DB65D9586EDC}" srcOrd="2" destOrd="0" presId="urn:microsoft.com/office/officeart/2005/8/layout/funnel1"/>
    <dgm:cxn modelId="{57EFB201-C69E-43AC-843A-B86A3ABFB7A3}" type="presParOf" srcId="{D8EB6077-4715-4E2A-B27C-34C966A8015D}" destId="{6031DC3E-C445-4411-B2A3-443E8C5A14CE}" srcOrd="3" destOrd="0" presId="urn:microsoft.com/office/officeart/2005/8/layout/funnel1"/>
    <dgm:cxn modelId="{DE514F1E-A6CD-46EF-8CA6-9EB8B78D8B52}" type="presParOf" srcId="{D8EB6077-4715-4E2A-B27C-34C966A8015D}" destId="{8561EC67-B150-42F3-ADB5-68DC41B71C2F}" srcOrd="4" destOrd="0" presId="urn:microsoft.com/office/officeart/2005/8/layout/funnel1"/>
    <dgm:cxn modelId="{5916C374-06E8-4C26-9A13-DAF281BBC598}" type="presParOf" srcId="{D8EB6077-4715-4E2A-B27C-34C966A8015D}" destId="{31640977-A1B9-4651-9398-99921E951ABF}" srcOrd="5" destOrd="0" presId="urn:microsoft.com/office/officeart/2005/8/layout/funnel1"/>
    <dgm:cxn modelId="{C2CBF7CE-D8EA-4464-B9DA-4C4AE9A0DB85}" type="presParOf" srcId="{D8EB6077-4715-4E2A-B27C-34C966A8015D}" destId="{2582231B-B706-43F5-81DA-C6368996D76F}" srcOrd="6" destOrd="0" presId="urn:microsoft.com/office/officeart/2005/8/layout/funne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99EB20-626C-47E1-A6B1-0D69B6E7A1C4}" type="doc">
      <dgm:prSet loTypeId="urn:microsoft.com/office/officeart/2005/8/layout/funnel1" loCatId="relationship" qsTypeId="urn:microsoft.com/office/officeart/2005/8/quickstyle/simple1" qsCatId="simple" csTypeId="urn:microsoft.com/office/officeart/2005/8/colors/accent6_5" csCatId="accent6" phldr="1"/>
      <dgm:spPr/>
      <dgm:t>
        <a:bodyPr/>
        <a:lstStyle/>
        <a:p>
          <a:endParaRPr lang="nl-NL"/>
        </a:p>
      </dgm:t>
    </dgm:pt>
    <dgm:pt modelId="{12722D61-756E-48F7-AAE6-342733169CEB}">
      <dgm:prSet phldrT="[Tekst]"/>
      <dgm:spPr/>
      <dgm:t>
        <a:bodyPr/>
        <a:lstStyle/>
        <a:p>
          <a:r>
            <a:rPr lang="nl-NL" dirty="0"/>
            <a:t>Sociale kenmerken </a:t>
          </a:r>
        </a:p>
      </dgm:t>
    </dgm:pt>
    <dgm:pt modelId="{92583CC6-82DC-45DB-B255-B69E4C8AC63A}" type="parTrans" cxnId="{3565F9AF-9FFA-4F11-8DEE-E38D79DE0E01}">
      <dgm:prSet/>
      <dgm:spPr/>
      <dgm:t>
        <a:bodyPr/>
        <a:lstStyle/>
        <a:p>
          <a:endParaRPr lang="nl-NL"/>
        </a:p>
      </dgm:t>
    </dgm:pt>
    <dgm:pt modelId="{B442FC21-E255-439B-B579-9BF913F70263}" type="sibTrans" cxnId="{3565F9AF-9FFA-4F11-8DEE-E38D79DE0E01}">
      <dgm:prSet/>
      <dgm:spPr/>
      <dgm:t>
        <a:bodyPr/>
        <a:lstStyle/>
        <a:p>
          <a:endParaRPr lang="nl-NL"/>
        </a:p>
      </dgm:t>
    </dgm:pt>
    <dgm:pt modelId="{537A3A81-5D1B-45EF-8007-EE2A45215FA2}">
      <dgm:prSet phldrT="[Tekst]"/>
      <dgm:spPr/>
      <dgm:t>
        <a:bodyPr/>
        <a:lstStyle/>
        <a:p>
          <a:r>
            <a:rPr lang="nl-NL" dirty="0"/>
            <a:t>Fysieke</a:t>
          </a:r>
        </a:p>
        <a:p>
          <a:r>
            <a:rPr lang="nl-NL" dirty="0"/>
            <a:t>Kenmerken </a:t>
          </a:r>
        </a:p>
      </dgm:t>
    </dgm:pt>
    <dgm:pt modelId="{883DDAE7-7A71-4FBF-8FF3-44EF45D7012E}" type="parTrans" cxnId="{D506CFD2-1525-40F7-8217-07E81DE7BA8E}">
      <dgm:prSet/>
      <dgm:spPr/>
      <dgm:t>
        <a:bodyPr/>
        <a:lstStyle/>
        <a:p>
          <a:endParaRPr lang="nl-NL"/>
        </a:p>
      </dgm:t>
    </dgm:pt>
    <dgm:pt modelId="{3414E531-C789-45EB-AE7A-4A568D59BF71}" type="sibTrans" cxnId="{D506CFD2-1525-40F7-8217-07E81DE7BA8E}">
      <dgm:prSet/>
      <dgm:spPr/>
      <dgm:t>
        <a:bodyPr/>
        <a:lstStyle/>
        <a:p>
          <a:endParaRPr lang="nl-NL"/>
        </a:p>
      </dgm:t>
    </dgm:pt>
    <dgm:pt modelId="{AE74688B-1459-4CF7-8757-650F500DF4EF}">
      <dgm:prSet phldrT="[Tekst]"/>
      <dgm:spPr/>
      <dgm:t>
        <a:bodyPr/>
        <a:lstStyle/>
        <a:p>
          <a:r>
            <a:rPr lang="nl-NL" dirty="0"/>
            <a:t>Allerlei acties </a:t>
          </a:r>
        </a:p>
      </dgm:t>
    </dgm:pt>
    <dgm:pt modelId="{B2B11C4B-6E83-458F-B5E2-34AB3EE3C917}" type="parTrans" cxnId="{051BF7C3-7820-4E7C-9D2C-7C2875D387D7}">
      <dgm:prSet/>
      <dgm:spPr/>
      <dgm:t>
        <a:bodyPr/>
        <a:lstStyle/>
        <a:p>
          <a:endParaRPr lang="nl-NL"/>
        </a:p>
      </dgm:t>
    </dgm:pt>
    <dgm:pt modelId="{DB7607DD-1BC3-4E7F-96CE-2813D79A4E04}" type="sibTrans" cxnId="{051BF7C3-7820-4E7C-9D2C-7C2875D387D7}">
      <dgm:prSet/>
      <dgm:spPr/>
      <dgm:t>
        <a:bodyPr/>
        <a:lstStyle/>
        <a:p>
          <a:endParaRPr lang="nl-NL"/>
        </a:p>
      </dgm:t>
    </dgm:pt>
    <dgm:pt modelId="{8BD57FDD-7190-4532-8E3D-80E7DFE5CF75}">
      <dgm:prSet phldrT="[Tekst]"/>
      <dgm:spPr/>
      <dgm:t>
        <a:bodyPr/>
        <a:lstStyle/>
        <a:p>
          <a:r>
            <a:rPr lang="nl-NL" dirty="0"/>
            <a:t>Versterken van wijken</a:t>
          </a:r>
        </a:p>
      </dgm:t>
    </dgm:pt>
    <dgm:pt modelId="{21512CF0-CAB4-4040-8DE9-7CECEE77F4AD}" type="parTrans" cxnId="{B193BBFA-2904-4257-BA82-EFF0E4556B92}">
      <dgm:prSet/>
      <dgm:spPr/>
      <dgm:t>
        <a:bodyPr/>
        <a:lstStyle/>
        <a:p>
          <a:endParaRPr lang="nl-NL"/>
        </a:p>
      </dgm:t>
    </dgm:pt>
    <dgm:pt modelId="{1EF28A09-4AD3-4C88-9632-9ECB7251BA67}" type="sibTrans" cxnId="{B193BBFA-2904-4257-BA82-EFF0E4556B92}">
      <dgm:prSet/>
      <dgm:spPr/>
      <dgm:t>
        <a:bodyPr/>
        <a:lstStyle/>
        <a:p>
          <a:endParaRPr lang="nl-NL"/>
        </a:p>
      </dgm:t>
    </dgm:pt>
    <dgm:pt modelId="{D8EB6077-4715-4E2A-B27C-34C966A8015D}" type="pres">
      <dgm:prSet presAssocID="{0A99EB20-626C-47E1-A6B1-0D69B6E7A1C4}" presName="Name0" presStyleCnt="0">
        <dgm:presLayoutVars>
          <dgm:chMax val="4"/>
          <dgm:resizeHandles val="exact"/>
        </dgm:presLayoutVars>
      </dgm:prSet>
      <dgm:spPr/>
    </dgm:pt>
    <dgm:pt modelId="{BB66FDFB-8090-4596-BF2C-2F219004BD98}" type="pres">
      <dgm:prSet presAssocID="{0A99EB20-626C-47E1-A6B1-0D69B6E7A1C4}" presName="ellipse" presStyleLbl="trBgShp" presStyleIdx="0" presStyleCnt="1"/>
      <dgm:spPr/>
    </dgm:pt>
    <dgm:pt modelId="{09CF5009-916B-44FF-A0C8-94EF8DDCD618}" type="pres">
      <dgm:prSet presAssocID="{0A99EB20-626C-47E1-A6B1-0D69B6E7A1C4}" presName="arrow1" presStyleLbl="fgShp" presStyleIdx="0" presStyleCnt="1"/>
      <dgm:spPr/>
    </dgm:pt>
    <dgm:pt modelId="{D26EC320-675A-4EDF-820F-DB65D9586EDC}" type="pres">
      <dgm:prSet presAssocID="{0A99EB20-626C-47E1-A6B1-0D69B6E7A1C4}" presName="rectangle" presStyleLbl="revTx" presStyleIdx="0" presStyleCnt="1">
        <dgm:presLayoutVars>
          <dgm:bulletEnabled val="1"/>
        </dgm:presLayoutVars>
      </dgm:prSet>
      <dgm:spPr/>
    </dgm:pt>
    <dgm:pt modelId="{6031DC3E-C445-4411-B2A3-443E8C5A14CE}" type="pres">
      <dgm:prSet presAssocID="{537A3A81-5D1B-45EF-8007-EE2A45215FA2}" presName="item1" presStyleLbl="node1" presStyleIdx="0" presStyleCnt="3">
        <dgm:presLayoutVars>
          <dgm:bulletEnabled val="1"/>
        </dgm:presLayoutVars>
      </dgm:prSet>
      <dgm:spPr/>
    </dgm:pt>
    <dgm:pt modelId="{8561EC67-B150-42F3-ADB5-68DC41B71C2F}" type="pres">
      <dgm:prSet presAssocID="{AE74688B-1459-4CF7-8757-650F500DF4EF}" presName="item2" presStyleLbl="node1" presStyleIdx="1" presStyleCnt="3">
        <dgm:presLayoutVars>
          <dgm:bulletEnabled val="1"/>
        </dgm:presLayoutVars>
      </dgm:prSet>
      <dgm:spPr/>
    </dgm:pt>
    <dgm:pt modelId="{31640977-A1B9-4651-9398-99921E951ABF}" type="pres">
      <dgm:prSet presAssocID="{8BD57FDD-7190-4532-8E3D-80E7DFE5CF75}" presName="item3" presStyleLbl="node1" presStyleIdx="2" presStyleCnt="3">
        <dgm:presLayoutVars>
          <dgm:bulletEnabled val="1"/>
        </dgm:presLayoutVars>
      </dgm:prSet>
      <dgm:spPr/>
    </dgm:pt>
    <dgm:pt modelId="{2582231B-B706-43F5-81DA-C6368996D76F}" type="pres">
      <dgm:prSet presAssocID="{0A99EB20-626C-47E1-A6B1-0D69B6E7A1C4}" presName="funnel" presStyleLbl="trAlignAcc1" presStyleIdx="0" presStyleCnt="1"/>
      <dgm:spPr/>
    </dgm:pt>
  </dgm:ptLst>
  <dgm:cxnLst>
    <dgm:cxn modelId="{3807BA03-0C8A-4016-B7AF-BB1E6E6146BC}" type="presOf" srcId="{AE74688B-1459-4CF7-8757-650F500DF4EF}" destId="{6031DC3E-C445-4411-B2A3-443E8C5A14CE}" srcOrd="0" destOrd="0" presId="urn:microsoft.com/office/officeart/2005/8/layout/funnel1"/>
    <dgm:cxn modelId="{C4256C04-3532-4194-90AD-A23B89C61552}" type="presOf" srcId="{8BD57FDD-7190-4532-8E3D-80E7DFE5CF75}" destId="{D26EC320-675A-4EDF-820F-DB65D9586EDC}" srcOrd="0" destOrd="0" presId="urn:microsoft.com/office/officeart/2005/8/layout/funnel1"/>
    <dgm:cxn modelId="{F2690F62-A0EA-4BF0-ACBE-1B6EBB0782CC}" type="presOf" srcId="{0A99EB20-626C-47E1-A6B1-0D69B6E7A1C4}" destId="{D8EB6077-4715-4E2A-B27C-34C966A8015D}" srcOrd="0" destOrd="0" presId="urn:microsoft.com/office/officeart/2005/8/layout/funnel1"/>
    <dgm:cxn modelId="{63E3D176-182D-469B-A4F1-C225AFBCEC18}" type="presOf" srcId="{12722D61-756E-48F7-AAE6-342733169CEB}" destId="{31640977-A1B9-4651-9398-99921E951ABF}" srcOrd="0" destOrd="0" presId="urn:microsoft.com/office/officeart/2005/8/layout/funnel1"/>
    <dgm:cxn modelId="{3565F9AF-9FFA-4F11-8DEE-E38D79DE0E01}" srcId="{0A99EB20-626C-47E1-A6B1-0D69B6E7A1C4}" destId="{12722D61-756E-48F7-AAE6-342733169CEB}" srcOrd="0" destOrd="0" parTransId="{92583CC6-82DC-45DB-B255-B69E4C8AC63A}" sibTransId="{B442FC21-E255-439B-B579-9BF913F70263}"/>
    <dgm:cxn modelId="{051BF7C3-7820-4E7C-9D2C-7C2875D387D7}" srcId="{0A99EB20-626C-47E1-A6B1-0D69B6E7A1C4}" destId="{AE74688B-1459-4CF7-8757-650F500DF4EF}" srcOrd="2" destOrd="0" parTransId="{B2B11C4B-6E83-458F-B5E2-34AB3EE3C917}" sibTransId="{DB7607DD-1BC3-4E7F-96CE-2813D79A4E04}"/>
    <dgm:cxn modelId="{D506CFD2-1525-40F7-8217-07E81DE7BA8E}" srcId="{0A99EB20-626C-47E1-A6B1-0D69B6E7A1C4}" destId="{537A3A81-5D1B-45EF-8007-EE2A45215FA2}" srcOrd="1" destOrd="0" parTransId="{883DDAE7-7A71-4FBF-8FF3-44EF45D7012E}" sibTransId="{3414E531-C789-45EB-AE7A-4A568D59BF71}"/>
    <dgm:cxn modelId="{B193BBFA-2904-4257-BA82-EFF0E4556B92}" srcId="{0A99EB20-626C-47E1-A6B1-0D69B6E7A1C4}" destId="{8BD57FDD-7190-4532-8E3D-80E7DFE5CF75}" srcOrd="3" destOrd="0" parTransId="{21512CF0-CAB4-4040-8DE9-7CECEE77F4AD}" sibTransId="{1EF28A09-4AD3-4C88-9632-9ECB7251BA67}"/>
    <dgm:cxn modelId="{62704BFF-EC29-4FBA-ABA7-AE1EDBCF7B7A}" type="presOf" srcId="{537A3A81-5D1B-45EF-8007-EE2A45215FA2}" destId="{8561EC67-B150-42F3-ADB5-68DC41B71C2F}" srcOrd="0" destOrd="0" presId="urn:microsoft.com/office/officeart/2005/8/layout/funnel1"/>
    <dgm:cxn modelId="{ACB9BFC2-893A-47BB-8CB1-9E7C3062D39A}" type="presParOf" srcId="{D8EB6077-4715-4E2A-B27C-34C966A8015D}" destId="{BB66FDFB-8090-4596-BF2C-2F219004BD98}" srcOrd="0" destOrd="0" presId="urn:microsoft.com/office/officeart/2005/8/layout/funnel1"/>
    <dgm:cxn modelId="{C94353D2-22F1-45AC-9BB5-B6EF008BAB73}" type="presParOf" srcId="{D8EB6077-4715-4E2A-B27C-34C966A8015D}" destId="{09CF5009-916B-44FF-A0C8-94EF8DDCD618}" srcOrd="1" destOrd="0" presId="urn:microsoft.com/office/officeart/2005/8/layout/funnel1"/>
    <dgm:cxn modelId="{90751527-4434-403A-BFE3-34C14A9AA2EC}" type="presParOf" srcId="{D8EB6077-4715-4E2A-B27C-34C966A8015D}" destId="{D26EC320-675A-4EDF-820F-DB65D9586EDC}" srcOrd="2" destOrd="0" presId="urn:microsoft.com/office/officeart/2005/8/layout/funnel1"/>
    <dgm:cxn modelId="{57EFB201-C69E-43AC-843A-B86A3ABFB7A3}" type="presParOf" srcId="{D8EB6077-4715-4E2A-B27C-34C966A8015D}" destId="{6031DC3E-C445-4411-B2A3-443E8C5A14CE}" srcOrd="3" destOrd="0" presId="urn:microsoft.com/office/officeart/2005/8/layout/funnel1"/>
    <dgm:cxn modelId="{DE514F1E-A6CD-46EF-8CA6-9EB8B78D8B52}" type="presParOf" srcId="{D8EB6077-4715-4E2A-B27C-34C966A8015D}" destId="{8561EC67-B150-42F3-ADB5-68DC41B71C2F}" srcOrd="4" destOrd="0" presId="urn:microsoft.com/office/officeart/2005/8/layout/funnel1"/>
    <dgm:cxn modelId="{5916C374-06E8-4C26-9A13-DAF281BBC598}" type="presParOf" srcId="{D8EB6077-4715-4E2A-B27C-34C966A8015D}" destId="{31640977-A1B9-4651-9398-99921E951ABF}" srcOrd="5" destOrd="0" presId="urn:microsoft.com/office/officeart/2005/8/layout/funnel1"/>
    <dgm:cxn modelId="{C2CBF7CE-D8EA-4464-B9DA-4C4AE9A0DB85}" type="presParOf" srcId="{D8EB6077-4715-4E2A-B27C-34C966A8015D}" destId="{2582231B-B706-43F5-81DA-C6368996D76F}"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6FDFB-8090-4596-BF2C-2F219004BD98}">
      <dsp:nvSpPr>
        <dsp:cNvPr id="0" name=""/>
        <dsp:cNvSpPr/>
      </dsp:nvSpPr>
      <dsp:spPr>
        <a:xfrm>
          <a:off x="1872826" y="220133"/>
          <a:ext cx="4368800" cy="1517226"/>
        </a:xfrm>
        <a:prstGeom prst="ellipse">
          <a:avLst/>
        </a:prstGeom>
        <a:solidFill>
          <a:schemeClr val="accent6">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CF5009-916B-44FF-A0C8-94EF8DDCD618}">
      <dsp:nvSpPr>
        <dsp:cNvPr id="0" name=""/>
        <dsp:cNvSpPr/>
      </dsp:nvSpPr>
      <dsp:spPr>
        <a:xfrm>
          <a:off x="3640666" y="3935306"/>
          <a:ext cx="846666" cy="541866"/>
        </a:xfrm>
        <a:prstGeom prst="downArrow">
          <a:avLst/>
        </a:prstGeom>
        <a:solidFill>
          <a:schemeClr val="accent6">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6EC320-675A-4EDF-820F-DB65D9586EDC}">
      <dsp:nvSpPr>
        <dsp:cNvPr id="0" name=""/>
        <dsp:cNvSpPr/>
      </dsp:nvSpPr>
      <dsp:spPr>
        <a:xfrm>
          <a:off x="2031999" y="4368800"/>
          <a:ext cx="4064000" cy="1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nl-NL" sz="3200" kern="1200" dirty="0"/>
            <a:t>Versterken van wijken</a:t>
          </a:r>
        </a:p>
      </dsp:txBody>
      <dsp:txXfrm>
        <a:off x="2031999" y="4368800"/>
        <a:ext cx="4064000" cy="1016000"/>
      </dsp:txXfrm>
    </dsp:sp>
    <dsp:sp modelId="{6031DC3E-C445-4411-B2A3-443E8C5A14CE}">
      <dsp:nvSpPr>
        <dsp:cNvPr id="0" name=""/>
        <dsp:cNvSpPr/>
      </dsp:nvSpPr>
      <dsp:spPr>
        <a:xfrm>
          <a:off x="3461173" y="1854538"/>
          <a:ext cx="1524000" cy="1524000"/>
        </a:xfrm>
        <a:prstGeom prst="ellipse">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l-NL" sz="1700" kern="1200" dirty="0"/>
            <a:t>Allerlei acties </a:t>
          </a:r>
        </a:p>
      </dsp:txBody>
      <dsp:txXfrm>
        <a:off x="3684358" y="2077723"/>
        <a:ext cx="1077630" cy="1077630"/>
      </dsp:txXfrm>
    </dsp:sp>
    <dsp:sp modelId="{8561EC67-B150-42F3-ADB5-68DC41B71C2F}">
      <dsp:nvSpPr>
        <dsp:cNvPr id="0" name=""/>
        <dsp:cNvSpPr/>
      </dsp:nvSpPr>
      <dsp:spPr>
        <a:xfrm>
          <a:off x="2370666" y="711200"/>
          <a:ext cx="1524000" cy="1524000"/>
        </a:xfrm>
        <a:prstGeom prst="ellipse">
          <a:avLst/>
        </a:prstGeom>
        <a:solidFill>
          <a:schemeClr val="accent6">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l-NL" sz="1700" kern="1200" dirty="0"/>
            <a:t>Fysieke</a:t>
          </a:r>
        </a:p>
        <a:p>
          <a:pPr marL="0" lvl="0" indent="0" algn="ctr" defTabSz="755650">
            <a:lnSpc>
              <a:spcPct val="90000"/>
            </a:lnSpc>
            <a:spcBef>
              <a:spcPct val="0"/>
            </a:spcBef>
            <a:spcAft>
              <a:spcPct val="35000"/>
            </a:spcAft>
            <a:buNone/>
          </a:pPr>
          <a:r>
            <a:rPr lang="nl-NL" sz="1700" kern="1200" dirty="0"/>
            <a:t>Kenmerken </a:t>
          </a:r>
        </a:p>
      </dsp:txBody>
      <dsp:txXfrm>
        <a:off x="2593851" y="934385"/>
        <a:ext cx="1077630" cy="1077630"/>
      </dsp:txXfrm>
    </dsp:sp>
    <dsp:sp modelId="{31640977-A1B9-4651-9398-99921E951ABF}">
      <dsp:nvSpPr>
        <dsp:cNvPr id="0" name=""/>
        <dsp:cNvSpPr/>
      </dsp:nvSpPr>
      <dsp:spPr>
        <a:xfrm>
          <a:off x="3928533" y="342730"/>
          <a:ext cx="1524000" cy="1524000"/>
        </a:xfrm>
        <a:prstGeom prst="ellipse">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l-NL" sz="1700" kern="1200" dirty="0"/>
            <a:t>Sociale kenmerken </a:t>
          </a:r>
        </a:p>
      </dsp:txBody>
      <dsp:txXfrm>
        <a:off x="4151718" y="565915"/>
        <a:ext cx="1077630" cy="1077630"/>
      </dsp:txXfrm>
    </dsp:sp>
    <dsp:sp modelId="{2582231B-B706-43F5-81DA-C6368996D76F}">
      <dsp:nvSpPr>
        <dsp:cNvPr id="0" name=""/>
        <dsp:cNvSpPr/>
      </dsp:nvSpPr>
      <dsp:spPr>
        <a:xfrm>
          <a:off x="1693333" y="33866"/>
          <a:ext cx="4741333" cy="3793066"/>
        </a:xfrm>
        <a:prstGeom prst="funnel">
          <a:avLst/>
        </a:prstGeom>
        <a:solidFill>
          <a:schemeClr val="lt1">
            <a:alpha val="40000"/>
            <a:hueOff val="0"/>
            <a:satOff val="0"/>
            <a:lumOff val="0"/>
            <a:alphaOff val="0"/>
          </a:schemeClr>
        </a:solidFill>
        <a:ln w="9525" cap="flat" cmpd="sng" algn="ctr">
          <a:solidFill>
            <a:schemeClr val="accent6">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6FDFB-8090-4596-BF2C-2F219004BD98}">
      <dsp:nvSpPr>
        <dsp:cNvPr id="0" name=""/>
        <dsp:cNvSpPr/>
      </dsp:nvSpPr>
      <dsp:spPr>
        <a:xfrm>
          <a:off x="1872826" y="220133"/>
          <a:ext cx="4368800" cy="1517226"/>
        </a:xfrm>
        <a:prstGeom prst="ellipse">
          <a:avLst/>
        </a:prstGeom>
        <a:solidFill>
          <a:schemeClr val="accent6">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CF5009-916B-44FF-A0C8-94EF8DDCD618}">
      <dsp:nvSpPr>
        <dsp:cNvPr id="0" name=""/>
        <dsp:cNvSpPr/>
      </dsp:nvSpPr>
      <dsp:spPr>
        <a:xfrm>
          <a:off x="3640666" y="3935306"/>
          <a:ext cx="846666" cy="541866"/>
        </a:xfrm>
        <a:prstGeom prst="downArrow">
          <a:avLst/>
        </a:prstGeom>
        <a:solidFill>
          <a:schemeClr val="accent6">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6EC320-675A-4EDF-820F-DB65D9586EDC}">
      <dsp:nvSpPr>
        <dsp:cNvPr id="0" name=""/>
        <dsp:cNvSpPr/>
      </dsp:nvSpPr>
      <dsp:spPr>
        <a:xfrm>
          <a:off x="2031999" y="4368800"/>
          <a:ext cx="4064000" cy="101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nl-NL" sz="3200" kern="1200" dirty="0"/>
            <a:t>Versterken van wijken</a:t>
          </a:r>
        </a:p>
      </dsp:txBody>
      <dsp:txXfrm>
        <a:off x="2031999" y="4368800"/>
        <a:ext cx="4064000" cy="1016000"/>
      </dsp:txXfrm>
    </dsp:sp>
    <dsp:sp modelId="{6031DC3E-C445-4411-B2A3-443E8C5A14CE}">
      <dsp:nvSpPr>
        <dsp:cNvPr id="0" name=""/>
        <dsp:cNvSpPr/>
      </dsp:nvSpPr>
      <dsp:spPr>
        <a:xfrm>
          <a:off x="3461173" y="1854538"/>
          <a:ext cx="1524000" cy="1524000"/>
        </a:xfrm>
        <a:prstGeom prst="ellipse">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l-NL" sz="1700" kern="1200" dirty="0"/>
            <a:t>Allerlei acties </a:t>
          </a:r>
        </a:p>
      </dsp:txBody>
      <dsp:txXfrm>
        <a:off x="3684358" y="2077723"/>
        <a:ext cx="1077630" cy="1077630"/>
      </dsp:txXfrm>
    </dsp:sp>
    <dsp:sp modelId="{8561EC67-B150-42F3-ADB5-68DC41B71C2F}">
      <dsp:nvSpPr>
        <dsp:cNvPr id="0" name=""/>
        <dsp:cNvSpPr/>
      </dsp:nvSpPr>
      <dsp:spPr>
        <a:xfrm>
          <a:off x="2370666" y="711200"/>
          <a:ext cx="1524000" cy="1524000"/>
        </a:xfrm>
        <a:prstGeom prst="ellipse">
          <a:avLst/>
        </a:prstGeom>
        <a:solidFill>
          <a:schemeClr val="accent6">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l-NL" sz="1700" kern="1200" dirty="0"/>
            <a:t>Fysieke</a:t>
          </a:r>
        </a:p>
        <a:p>
          <a:pPr marL="0" lvl="0" indent="0" algn="ctr" defTabSz="755650">
            <a:lnSpc>
              <a:spcPct val="90000"/>
            </a:lnSpc>
            <a:spcBef>
              <a:spcPct val="0"/>
            </a:spcBef>
            <a:spcAft>
              <a:spcPct val="35000"/>
            </a:spcAft>
            <a:buNone/>
          </a:pPr>
          <a:r>
            <a:rPr lang="nl-NL" sz="1700" kern="1200" dirty="0"/>
            <a:t>Kenmerken </a:t>
          </a:r>
        </a:p>
      </dsp:txBody>
      <dsp:txXfrm>
        <a:off x="2593851" y="934385"/>
        <a:ext cx="1077630" cy="1077630"/>
      </dsp:txXfrm>
    </dsp:sp>
    <dsp:sp modelId="{31640977-A1B9-4651-9398-99921E951ABF}">
      <dsp:nvSpPr>
        <dsp:cNvPr id="0" name=""/>
        <dsp:cNvSpPr/>
      </dsp:nvSpPr>
      <dsp:spPr>
        <a:xfrm>
          <a:off x="3928533" y="342730"/>
          <a:ext cx="1524000" cy="1524000"/>
        </a:xfrm>
        <a:prstGeom prst="ellipse">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nl-NL" sz="1700" kern="1200" dirty="0"/>
            <a:t>Sociale kenmerken </a:t>
          </a:r>
        </a:p>
      </dsp:txBody>
      <dsp:txXfrm>
        <a:off x="4151718" y="565915"/>
        <a:ext cx="1077630" cy="1077630"/>
      </dsp:txXfrm>
    </dsp:sp>
    <dsp:sp modelId="{2582231B-B706-43F5-81DA-C6368996D76F}">
      <dsp:nvSpPr>
        <dsp:cNvPr id="0" name=""/>
        <dsp:cNvSpPr/>
      </dsp:nvSpPr>
      <dsp:spPr>
        <a:xfrm>
          <a:off x="1693333" y="33866"/>
          <a:ext cx="4741333" cy="3793066"/>
        </a:xfrm>
        <a:prstGeom prst="funnel">
          <a:avLst/>
        </a:prstGeom>
        <a:solidFill>
          <a:schemeClr val="lt1">
            <a:alpha val="40000"/>
            <a:hueOff val="0"/>
            <a:satOff val="0"/>
            <a:lumOff val="0"/>
            <a:alphaOff val="0"/>
          </a:schemeClr>
        </a:solidFill>
        <a:ln w="9525" cap="flat" cmpd="sng" algn="ctr">
          <a:solidFill>
            <a:schemeClr val="accent6">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715AA3-A270-4C57-A214-38C4A9C1CC57}" type="datetimeFigureOut">
              <a:rPr lang="nl-NL" smtClean="0"/>
              <a:t>9-9-2020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D0539B-C5F2-4128-A1B8-9AB732B53847}" type="slidenum">
              <a:rPr lang="nl-NL" smtClean="0"/>
              <a:t>‹nr.›</a:t>
            </a:fld>
            <a:endParaRPr lang="nl-NL"/>
          </a:p>
        </p:txBody>
      </p:sp>
    </p:spTree>
    <p:extLst>
      <p:ext uri="{BB962C8B-B14F-4D97-AF65-F5344CB8AC3E}">
        <p14:creationId xmlns:p14="http://schemas.microsoft.com/office/powerpoint/2010/main" val="2563285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6D0539B-C5F2-4128-A1B8-9AB732B53847}" type="slidenum">
              <a:rPr lang="nl-NL" smtClean="0"/>
              <a:t>11</a:t>
            </a:fld>
            <a:endParaRPr lang="nl-NL"/>
          </a:p>
        </p:txBody>
      </p:sp>
    </p:spTree>
    <p:extLst>
      <p:ext uri="{BB962C8B-B14F-4D97-AF65-F5344CB8AC3E}">
        <p14:creationId xmlns:p14="http://schemas.microsoft.com/office/powerpoint/2010/main" val="2678360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6D0539B-C5F2-4128-A1B8-9AB732B53847}" type="slidenum">
              <a:rPr lang="nl-NL" smtClean="0"/>
              <a:t>17</a:t>
            </a:fld>
            <a:endParaRPr lang="nl-NL"/>
          </a:p>
        </p:txBody>
      </p:sp>
    </p:spTree>
    <p:extLst>
      <p:ext uri="{BB962C8B-B14F-4D97-AF65-F5344CB8AC3E}">
        <p14:creationId xmlns:p14="http://schemas.microsoft.com/office/powerpoint/2010/main" val="2359551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9-9-2020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084239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9-9-2020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478401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9-9-2020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555507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9-9-2020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008281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9-9-2020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903563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9-9-2020</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614910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9-9-2020</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403261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9-9-2020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058287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9-9-2020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862060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9-9-2020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312954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t>9-9-2020</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56790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time_continue=128&amp;v=dZw-qCpB5Yg&amp;feature=emb_logo" TargetMode="External"/><Relationship Id="rId2" Type="http://schemas.openxmlformats.org/officeDocument/2006/relationships/hyperlink" Target="https://www.youtube.com/watch?time_continue=28&amp;v=AypGE97Mv1Y&amp;feature=emb_logo" TargetMode="External"/><Relationship Id="rId1" Type="http://schemas.openxmlformats.org/officeDocument/2006/relationships/slideLayout" Target="../slideLayouts/slideLayout6.xml"/><Relationship Id="rId4" Type="http://schemas.openxmlformats.org/officeDocument/2006/relationships/hyperlink" Target="https://ditisonsrotterdam.nl/oude-westen-bloeit-op/"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58239" y="1704565"/>
            <a:ext cx="10363200" cy="1470025"/>
          </a:xfrm>
        </p:spPr>
        <p:txBody>
          <a:bodyPr/>
          <a:lstStyle/>
          <a:p>
            <a:pPr algn="l"/>
            <a:r>
              <a:rPr lang="nl-NL" sz="3600" b="1" dirty="0" err="1">
                <a:solidFill>
                  <a:schemeClr val="accent6"/>
                </a:solidFill>
              </a:rPr>
              <a:t>Stad&amp;Wijk</a:t>
            </a:r>
            <a:endParaRPr lang="nl-NL" b="1" dirty="0">
              <a:solidFill>
                <a:schemeClr val="accent6"/>
              </a:solidFill>
            </a:endParaRPr>
          </a:p>
        </p:txBody>
      </p:sp>
      <p:sp>
        <p:nvSpPr>
          <p:cNvPr id="3" name="Ondertitel 2"/>
          <p:cNvSpPr>
            <a:spLocks noGrp="1"/>
          </p:cNvSpPr>
          <p:nvPr>
            <p:ph type="subTitle" idx="1"/>
          </p:nvPr>
        </p:nvSpPr>
        <p:spPr>
          <a:xfrm>
            <a:off x="1091749" y="3000825"/>
            <a:ext cx="3874254" cy="1752600"/>
          </a:xfrm>
        </p:spPr>
        <p:txBody>
          <a:bodyPr vert="horz" lIns="91440" tIns="45720" rIns="91440" bIns="45720" rtlCol="0" anchor="t">
            <a:normAutofit/>
          </a:bodyPr>
          <a:lstStyle/>
          <a:p>
            <a:pPr algn="l"/>
            <a:r>
              <a:rPr lang="nl-NL" sz="2400" dirty="0"/>
              <a:t>2021 Jaar 3 – Periode 1</a:t>
            </a:r>
          </a:p>
          <a:p>
            <a:pPr algn="l"/>
            <a:r>
              <a:rPr lang="nl-NL" sz="2400" dirty="0">
                <a:latin typeface="Arial"/>
                <a:cs typeface="Arial"/>
              </a:rPr>
              <a:t>Les 2 van 11 september</a:t>
            </a:r>
          </a:p>
        </p:txBody>
      </p:sp>
      <p:pic>
        <p:nvPicPr>
          <p:cNvPr id="3074" name="Picture 2" descr="21 dagen challenge: Goedemorgen! - Voedzo">
            <a:extLst>
              <a:ext uri="{FF2B5EF4-FFF2-40B4-BE49-F238E27FC236}">
                <a16:creationId xmlns:a16="http://schemas.microsoft.com/office/drawing/2014/main" id="{6A2126DE-05E2-4E8D-A5D5-6E3DF45296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8768" y="1002030"/>
            <a:ext cx="3749906" cy="4853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524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046879F7-417D-4149-9604-8304B9452E8B}"/>
              </a:ext>
            </a:extLst>
          </p:cNvPr>
          <p:cNvSpPr txBox="1"/>
          <p:nvPr/>
        </p:nvSpPr>
        <p:spPr>
          <a:xfrm>
            <a:off x="1754312" y="1501341"/>
            <a:ext cx="9084924" cy="1200329"/>
          </a:xfrm>
          <a:prstGeom prst="rect">
            <a:avLst/>
          </a:prstGeom>
          <a:noFill/>
        </p:spPr>
        <p:txBody>
          <a:bodyPr wrap="square">
            <a:spAutoFit/>
          </a:bodyPr>
          <a:lstStyle/>
          <a:p>
            <a:r>
              <a:rPr lang="nl-NL" dirty="0"/>
              <a:t>In 2011 werd de effectiviteit van de maatregelen nogmaals gemeten door het Sociaal en Cultureel Planbureau (SCP). Hieruit bleek dat de situatie in de wijken nauwelijks is veranderd tussen 1999 en 2008. Ook hebben de aanwezigheid van meer groen of sport- en speelvelden in de wijken weinig aantoonbare effecten op de leefbaarheid en de veiligheid</a:t>
            </a:r>
          </a:p>
        </p:txBody>
      </p:sp>
    </p:spTree>
    <p:extLst>
      <p:ext uri="{BB962C8B-B14F-4D97-AF65-F5344CB8AC3E}">
        <p14:creationId xmlns:p14="http://schemas.microsoft.com/office/powerpoint/2010/main" val="4087750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9BE10743-1CD4-4783-A471-DE2AD657B30A}"/>
              </a:ext>
            </a:extLst>
          </p:cNvPr>
          <p:cNvSpPr txBox="1"/>
          <p:nvPr/>
        </p:nvSpPr>
        <p:spPr>
          <a:xfrm>
            <a:off x="6243685" y="838769"/>
            <a:ext cx="5241303" cy="523220"/>
          </a:xfrm>
          <a:prstGeom prst="rect">
            <a:avLst/>
          </a:prstGeom>
          <a:noFill/>
        </p:spPr>
        <p:txBody>
          <a:bodyPr wrap="square" rtlCol="0">
            <a:spAutoFit/>
          </a:bodyPr>
          <a:lstStyle/>
          <a:p>
            <a:r>
              <a:rPr lang="nl-NL" sz="2800" dirty="0" err="1">
                <a:latin typeface="Arial Black" panose="020B0A04020102020204" pitchFamily="34" charset="0"/>
              </a:rPr>
              <a:t>Geeren</a:t>
            </a:r>
            <a:r>
              <a:rPr lang="nl-NL" sz="2800" dirty="0">
                <a:latin typeface="Arial Black" panose="020B0A04020102020204" pitchFamily="34" charset="0"/>
              </a:rPr>
              <a:t> Zuid in Breda </a:t>
            </a:r>
          </a:p>
        </p:txBody>
      </p:sp>
      <p:sp>
        <p:nvSpPr>
          <p:cNvPr id="3" name="Tekstvak 2">
            <a:extLst>
              <a:ext uri="{FF2B5EF4-FFF2-40B4-BE49-F238E27FC236}">
                <a16:creationId xmlns:a16="http://schemas.microsoft.com/office/drawing/2014/main" id="{BD033196-1945-4600-9303-6370359B8D5C}"/>
              </a:ext>
            </a:extLst>
          </p:cNvPr>
          <p:cNvSpPr txBox="1"/>
          <p:nvPr/>
        </p:nvSpPr>
        <p:spPr>
          <a:xfrm>
            <a:off x="6096000" y="2083480"/>
            <a:ext cx="3761295" cy="954107"/>
          </a:xfrm>
          <a:prstGeom prst="rect">
            <a:avLst/>
          </a:prstGeom>
          <a:noFill/>
        </p:spPr>
        <p:txBody>
          <a:bodyPr wrap="square" rtlCol="0">
            <a:spAutoFit/>
          </a:bodyPr>
          <a:lstStyle/>
          <a:p>
            <a:r>
              <a:rPr lang="nl-NL" sz="2800" dirty="0">
                <a:latin typeface="Georgia Pro Semibold" panose="02040702050405020303" pitchFamily="18" charset="0"/>
              </a:rPr>
              <a:t>De </a:t>
            </a:r>
            <a:r>
              <a:rPr lang="nl-NL" sz="2800" dirty="0" err="1">
                <a:latin typeface="Georgia Pro Semibold" panose="02040702050405020303" pitchFamily="18" charset="0"/>
              </a:rPr>
              <a:t>Bennekel</a:t>
            </a:r>
            <a:r>
              <a:rPr lang="nl-NL" sz="2800" dirty="0">
                <a:latin typeface="Georgia Pro Semibold" panose="02040702050405020303" pitchFamily="18" charset="0"/>
              </a:rPr>
              <a:t> in Eindhoven </a:t>
            </a:r>
          </a:p>
        </p:txBody>
      </p:sp>
      <p:sp>
        <p:nvSpPr>
          <p:cNvPr id="4" name="Tekstvak 3">
            <a:extLst>
              <a:ext uri="{FF2B5EF4-FFF2-40B4-BE49-F238E27FC236}">
                <a16:creationId xmlns:a16="http://schemas.microsoft.com/office/drawing/2014/main" id="{6E7EA1BF-346E-4AEA-B8B4-2B7D1C5B82DA}"/>
              </a:ext>
            </a:extLst>
          </p:cNvPr>
          <p:cNvSpPr txBox="1"/>
          <p:nvPr/>
        </p:nvSpPr>
        <p:spPr>
          <a:xfrm>
            <a:off x="2243577" y="4512910"/>
            <a:ext cx="3384223" cy="523220"/>
          </a:xfrm>
          <a:prstGeom prst="rect">
            <a:avLst/>
          </a:prstGeom>
          <a:noFill/>
        </p:spPr>
        <p:txBody>
          <a:bodyPr wrap="square" rtlCol="0">
            <a:spAutoFit/>
          </a:bodyPr>
          <a:lstStyle/>
          <a:p>
            <a:r>
              <a:rPr lang="nl-NL" sz="2800" dirty="0">
                <a:latin typeface="Bahnschrift Light" panose="020B0502040204020203" pitchFamily="34" charset="0"/>
              </a:rPr>
              <a:t>Schadewijk in Oss</a:t>
            </a:r>
          </a:p>
        </p:txBody>
      </p:sp>
      <p:sp>
        <p:nvSpPr>
          <p:cNvPr id="5" name="Tekstvak 4">
            <a:extLst>
              <a:ext uri="{FF2B5EF4-FFF2-40B4-BE49-F238E27FC236}">
                <a16:creationId xmlns:a16="http://schemas.microsoft.com/office/drawing/2014/main" id="{47327201-3BE9-41A7-8A98-342812E68D07}"/>
              </a:ext>
            </a:extLst>
          </p:cNvPr>
          <p:cNvSpPr txBox="1"/>
          <p:nvPr/>
        </p:nvSpPr>
        <p:spPr>
          <a:xfrm>
            <a:off x="5605804" y="3797330"/>
            <a:ext cx="5392132" cy="584775"/>
          </a:xfrm>
          <a:prstGeom prst="rect">
            <a:avLst/>
          </a:prstGeom>
          <a:noFill/>
        </p:spPr>
        <p:txBody>
          <a:bodyPr wrap="square" rtlCol="0">
            <a:spAutoFit/>
          </a:bodyPr>
          <a:lstStyle/>
          <a:p>
            <a:r>
              <a:rPr lang="nl-NL" sz="3200" dirty="0" err="1">
                <a:latin typeface="MS Gothic" panose="020B0609070205080204" pitchFamily="49" charset="-128"/>
                <a:ea typeface="MS Gothic" panose="020B0609070205080204" pitchFamily="49" charset="-128"/>
              </a:rPr>
              <a:t>Graafsewijk</a:t>
            </a:r>
            <a:r>
              <a:rPr lang="nl-NL" sz="3200" dirty="0">
                <a:latin typeface="MS Gothic" panose="020B0609070205080204" pitchFamily="49" charset="-128"/>
                <a:ea typeface="MS Gothic" panose="020B0609070205080204" pitchFamily="49" charset="-128"/>
              </a:rPr>
              <a:t> Den Bosch </a:t>
            </a:r>
          </a:p>
        </p:txBody>
      </p:sp>
      <p:sp>
        <p:nvSpPr>
          <p:cNvPr id="6" name="Tekstvak 5">
            <a:extLst>
              <a:ext uri="{FF2B5EF4-FFF2-40B4-BE49-F238E27FC236}">
                <a16:creationId xmlns:a16="http://schemas.microsoft.com/office/drawing/2014/main" id="{02E9E30F-F07C-4A12-9AAE-5FD879691917}"/>
              </a:ext>
            </a:extLst>
          </p:cNvPr>
          <p:cNvSpPr txBox="1"/>
          <p:nvPr/>
        </p:nvSpPr>
        <p:spPr>
          <a:xfrm>
            <a:off x="5109326" y="5108545"/>
            <a:ext cx="3396792" cy="830997"/>
          </a:xfrm>
          <a:prstGeom prst="rect">
            <a:avLst/>
          </a:prstGeom>
          <a:noFill/>
        </p:spPr>
        <p:txBody>
          <a:bodyPr wrap="square" rtlCol="0">
            <a:spAutoFit/>
          </a:bodyPr>
          <a:lstStyle/>
          <a:p>
            <a:r>
              <a:rPr lang="nl-NL" sz="4800" dirty="0">
                <a:latin typeface="Vijaya" panose="020B0502040204020203" pitchFamily="18" charset="0"/>
                <a:cs typeface="Vijaya" panose="020B0502040204020203" pitchFamily="18" charset="0"/>
              </a:rPr>
              <a:t>Helmond West </a:t>
            </a:r>
          </a:p>
        </p:txBody>
      </p:sp>
      <p:pic>
        <p:nvPicPr>
          <p:cNvPr id="1026" name="Picture 2" descr="Afbeeldingsresultaat voor noord brabant kaart">
            <a:extLst>
              <a:ext uri="{FF2B5EF4-FFF2-40B4-BE49-F238E27FC236}">
                <a16:creationId xmlns:a16="http://schemas.microsoft.com/office/drawing/2014/main" id="{06C7CCEE-3841-4CAC-91D2-B2A53737FD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968" y="918458"/>
            <a:ext cx="4786922" cy="3010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520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99E99FCA-1B6D-422E-B3F1-1A74FAC81418}"/>
              </a:ext>
            </a:extLst>
          </p:cNvPr>
          <p:cNvSpPr/>
          <p:nvPr/>
        </p:nvSpPr>
        <p:spPr>
          <a:xfrm>
            <a:off x="3046521" y="751344"/>
            <a:ext cx="8165978" cy="5078313"/>
          </a:xfrm>
          <a:prstGeom prst="rect">
            <a:avLst/>
          </a:prstGeom>
        </p:spPr>
        <p:txBody>
          <a:bodyPr wrap="square">
            <a:spAutoFit/>
          </a:bodyPr>
          <a:lstStyle/>
          <a:p>
            <a:r>
              <a:rPr lang="nl-NL" b="1" dirty="0">
                <a:solidFill>
                  <a:schemeClr val="accent3"/>
                </a:solidFill>
              </a:rPr>
              <a:t>Voor Tilburg geldt: </a:t>
            </a:r>
          </a:p>
          <a:p>
            <a:endParaRPr lang="nl-NL" b="1" dirty="0">
              <a:solidFill>
                <a:schemeClr val="accent3"/>
              </a:solidFill>
            </a:endParaRPr>
          </a:p>
          <a:p>
            <a:r>
              <a:rPr lang="nl-NL" b="1" dirty="0">
                <a:solidFill>
                  <a:schemeClr val="accent3"/>
                </a:solidFill>
              </a:rPr>
              <a:t>Impulswijk</a:t>
            </a:r>
            <a:r>
              <a:rPr lang="nl-NL" dirty="0"/>
              <a:t> = wijk waar sprake is van meervoudig problematiek en waar gedurende 10 jaar (2008 -2018) in samenwerking met bewoners en maatschappelijke partners wordt gewerkt aan het verbeteren van </a:t>
            </a:r>
            <a:r>
              <a:rPr lang="nl-NL" b="1" dirty="0">
                <a:solidFill>
                  <a:schemeClr val="accent3"/>
                </a:solidFill>
              </a:rPr>
              <a:t>de sociaaleconomische positie van bewoners</a:t>
            </a:r>
            <a:r>
              <a:rPr lang="nl-NL" dirty="0"/>
              <a:t>. De ambities zijn: jongeren doen het goed op school en halen een diploma, elk huishouden heeft een kostwinner en inwoners leven boven de armoedegrens. De gemeente Tilburg en de woningcorporaties </a:t>
            </a:r>
            <a:r>
              <a:rPr lang="nl-NL" dirty="0" err="1"/>
              <a:t>WonenBreburg</a:t>
            </a:r>
            <a:r>
              <a:rPr lang="nl-NL" dirty="0"/>
              <a:t>, TBV Wonen en </a:t>
            </a:r>
            <a:r>
              <a:rPr lang="nl-NL" dirty="0" err="1"/>
              <a:t>Tiwos</a:t>
            </a:r>
            <a:r>
              <a:rPr lang="nl-NL" dirty="0"/>
              <a:t> investeren de komende tien jaar in vijf van de armste wijken in Tilburg: Groenewoud, de Kruidenbuurt, </a:t>
            </a:r>
            <a:r>
              <a:rPr lang="nl-NL" dirty="0" err="1"/>
              <a:t>Stokhasselt</a:t>
            </a:r>
            <a:r>
              <a:rPr lang="nl-NL" dirty="0"/>
              <a:t>, Groeseind/Hoefstraat en/of Trouwlaan/Uitvindersbuurt </a:t>
            </a:r>
          </a:p>
          <a:p>
            <a:endParaRPr lang="nl-NL" dirty="0"/>
          </a:p>
          <a:p>
            <a:r>
              <a:rPr lang="nl-NL" b="1" dirty="0">
                <a:solidFill>
                  <a:schemeClr val="accent3"/>
                </a:solidFill>
              </a:rPr>
              <a:t>Focuswijk </a:t>
            </a:r>
            <a:r>
              <a:rPr lang="nl-NL" dirty="0"/>
              <a:t>= wijk waar sprake is van meervoudige, complexe problematiek op sociaaleconomisch en </a:t>
            </a:r>
            <a:r>
              <a:rPr lang="nl-NL" b="1" dirty="0">
                <a:solidFill>
                  <a:schemeClr val="accent3"/>
                </a:solidFill>
              </a:rPr>
              <a:t>fysiek vlak en op het gebied van veiligheid</a:t>
            </a:r>
            <a:r>
              <a:rPr lang="nl-NL" dirty="0"/>
              <a:t>. Hiervoor worden met wijkpartners vierjarige actieplannen gemaakt. (2014 ingevoerd)</a:t>
            </a:r>
          </a:p>
          <a:p>
            <a:endParaRPr lang="nl-NL" dirty="0"/>
          </a:p>
          <a:p>
            <a:r>
              <a:rPr lang="nl-NL" b="1" dirty="0">
                <a:solidFill>
                  <a:schemeClr val="accent3"/>
                </a:solidFill>
              </a:rPr>
              <a:t>Aandacht wijk</a:t>
            </a:r>
            <a:r>
              <a:rPr lang="nl-NL" dirty="0"/>
              <a:t> = wijk die onvoldoende scoort op één of meer thema's </a:t>
            </a:r>
            <a:r>
              <a:rPr lang="nl-NL" b="1" dirty="0">
                <a:solidFill>
                  <a:schemeClr val="accent3"/>
                </a:solidFill>
              </a:rPr>
              <a:t>(veiligheid, sociaaleconomisch, fysiek)</a:t>
            </a:r>
            <a:r>
              <a:rPr lang="nl-NL" dirty="0"/>
              <a:t> of een dalende trend toont. Hiervoor worden tweejarige actieplannen gemaakt. </a:t>
            </a:r>
          </a:p>
        </p:txBody>
      </p:sp>
    </p:spTree>
    <p:extLst>
      <p:ext uri="{BB962C8B-B14F-4D97-AF65-F5344CB8AC3E}">
        <p14:creationId xmlns:p14="http://schemas.microsoft.com/office/powerpoint/2010/main" val="4278070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EEE1A8F-5AED-4BD5-AEEA-F01F016A78C1}"/>
              </a:ext>
            </a:extLst>
          </p:cNvPr>
          <p:cNvPicPr>
            <a:picLocks noChangeAspect="1"/>
          </p:cNvPicPr>
          <p:nvPr/>
        </p:nvPicPr>
        <p:blipFill>
          <a:blip r:embed="rId2"/>
          <a:stretch>
            <a:fillRect/>
          </a:stretch>
        </p:blipFill>
        <p:spPr>
          <a:xfrm>
            <a:off x="2630184" y="0"/>
            <a:ext cx="9070808" cy="6858000"/>
          </a:xfrm>
          <a:prstGeom prst="rect">
            <a:avLst/>
          </a:prstGeom>
        </p:spPr>
      </p:pic>
    </p:spTree>
    <p:extLst>
      <p:ext uri="{BB962C8B-B14F-4D97-AF65-F5344CB8AC3E}">
        <p14:creationId xmlns:p14="http://schemas.microsoft.com/office/powerpoint/2010/main" val="836906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204F9E8-62F3-440F-99E1-343A2E4B1EC6}"/>
              </a:ext>
            </a:extLst>
          </p:cNvPr>
          <p:cNvPicPr>
            <a:picLocks noChangeAspect="1"/>
          </p:cNvPicPr>
          <p:nvPr/>
        </p:nvPicPr>
        <p:blipFill>
          <a:blip r:embed="rId2"/>
          <a:stretch>
            <a:fillRect/>
          </a:stretch>
        </p:blipFill>
        <p:spPr>
          <a:xfrm>
            <a:off x="7794049" y="1307365"/>
            <a:ext cx="4095750" cy="2447925"/>
          </a:xfrm>
          <a:prstGeom prst="rect">
            <a:avLst/>
          </a:prstGeom>
        </p:spPr>
      </p:pic>
      <p:pic>
        <p:nvPicPr>
          <p:cNvPr id="3" name="Afbeelding 2">
            <a:extLst>
              <a:ext uri="{FF2B5EF4-FFF2-40B4-BE49-F238E27FC236}">
                <a16:creationId xmlns:a16="http://schemas.microsoft.com/office/drawing/2014/main" id="{BAD0B090-9B1F-42E3-B8DC-5CA543F0BE9F}"/>
              </a:ext>
            </a:extLst>
          </p:cNvPr>
          <p:cNvPicPr>
            <a:picLocks noChangeAspect="1"/>
          </p:cNvPicPr>
          <p:nvPr/>
        </p:nvPicPr>
        <p:blipFill rotWithShape="1">
          <a:blip r:embed="rId3"/>
          <a:srcRect l="21245" r="20976"/>
          <a:stretch/>
        </p:blipFill>
        <p:spPr>
          <a:xfrm>
            <a:off x="8933988" y="3523855"/>
            <a:ext cx="2041865" cy="2346970"/>
          </a:xfrm>
          <a:prstGeom prst="rect">
            <a:avLst/>
          </a:prstGeom>
        </p:spPr>
      </p:pic>
      <p:pic>
        <p:nvPicPr>
          <p:cNvPr id="5" name="Afbeelding 4">
            <a:extLst>
              <a:ext uri="{FF2B5EF4-FFF2-40B4-BE49-F238E27FC236}">
                <a16:creationId xmlns:a16="http://schemas.microsoft.com/office/drawing/2014/main" id="{18465604-279F-41B4-96F2-BEB23101F80E}"/>
              </a:ext>
            </a:extLst>
          </p:cNvPr>
          <p:cNvPicPr>
            <a:picLocks noChangeAspect="1"/>
          </p:cNvPicPr>
          <p:nvPr/>
        </p:nvPicPr>
        <p:blipFill>
          <a:blip r:embed="rId4"/>
          <a:stretch>
            <a:fillRect/>
          </a:stretch>
        </p:blipFill>
        <p:spPr>
          <a:xfrm>
            <a:off x="2047888" y="3376556"/>
            <a:ext cx="1703994" cy="1720894"/>
          </a:xfrm>
          <a:prstGeom prst="rect">
            <a:avLst/>
          </a:prstGeom>
        </p:spPr>
      </p:pic>
      <p:pic>
        <p:nvPicPr>
          <p:cNvPr id="7" name="Afbeelding 6">
            <a:extLst>
              <a:ext uri="{FF2B5EF4-FFF2-40B4-BE49-F238E27FC236}">
                <a16:creationId xmlns:a16="http://schemas.microsoft.com/office/drawing/2014/main" id="{064A1D68-A32E-47C7-AC09-BAA2C311D021}"/>
              </a:ext>
            </a:extLst>
          </p:cNvPr>
          <p:cNvPicPr>
            <a:picLocks noChangeAspect="1"/>
          </p:cNvPicPr>
          <p:nvPr/>
        </p:nvPicPr>
        <p:blipFill>
          <a:blip r:embed="rId5"/>
          <a:stretch>
            <a:fillRect/>
          </a:stretch>
        </p:blipFill>
        <p:spPr>
          <a:xfrm>
            <a:off x="4075618" y="132481"/>
            <a:ext cx="2095500" cy="1571625"/>
          </a:xfrm>
          <a:prstGeom prst="rect">
            <a:avLst/>
          </a:prstGeom>
        </p:spPr>
      </p:pic>
      <p:pic>
        <p:nvPicPr>
          <p:cNvPr id="8" name="Afbeelding 7">
            <a:extLst>
              <a:ext uri="{FF2B5EF4-FFF2-40B4-BE49-F238E27FC236}">
                <a16:creationId xmlns:a16="http://schemas.microsoft.com/office/drawing/2014/main" id="{04858F2C-F28C-4B9E-9AA8-F94B50B9E49C}"/>
              </a:ext>
            </a:extLst>
          </p:cNvPr>
          <p:cNvPicPr>
            <a:picLocks noChangeAspect="1"/>
          </p:cNvPicPr>
          <p:nvPr/>
        </p:nvPicPr>
        <p:blipFill>
          <a:blip r:embed="rId6"/>
          <a:stretch>
            <a:fillRect/>
          </a:stretch>
        </p:blipFill>
        <p:spPr>
          <a:xfrm>
            <a:off x="4239390" y="3755290"/>
            <a:ext cx="2826127" cy="742020"/>
          </a:xfrm>
          <a:prstGeom prst="rect">
            <a:avLst/>
          </a:prstGeom>
        </p:spPr>
      </p:pic>
      <p:pic>
        <p:nvPicPr>
          <p:cNvPr id="9" name="Afbeelding 8">
            <a:extLst>
              <a:ext uri="{FF2B5EF4-FFF2-40B4-BE49-F238E27FC236}">
                <a16:creationId xmlns:a16="http://schemas.microsoft.com/office/drawing/2014/main" id="{0D7A561A-D86E-429B-B031-B2D6E2B802AA}"/>
              </a:ext>
            </a:extLst>
          </p:cNvPr>
          <p:cNvPicPr>
            <a:picLocks noChangeAspect="1"/>
          </p:cNvPicPr>
          <p:nvPr/>
        </p:nvPicPr>
        <p:blipFill>
          <a:blip r:embed="rId7"/>
          <a:stretch>
            <a:fillRect/>
          </a:stretch>
        </p:blipFill>
        <p:spPr>
          <a:xfrm>
            <a:off x="6327957" y="4598135"/>
            <a:ext cx="1905000" cy="1905000"/>
          </a:xfrm>
          <a:prstGeom prst="rect">
            <a:avLst/>
          </a:prstGeom>
        </p:spPr>
      </p:pic>
      <p:pic>
        <p:nvPicPr>
          <p:cNvPr id="10" name="Afbeelding 9">
            <a:extLst>
              <a:ext uri="{FF2B5EF4-FFF2-40B4-BE49-F238E27FC236}">
                <a16:creationId xmlns:a16="http://schemas.microsoft.com/office/drawing/2014/main" id="{E2F160C7-BE9D-4FF7-9540-28F82B2A5341}"/>
              </a:ext>
            </a:extLst>
          </p:cNvPr>
          <p:cNvPicPr>
            <a:picLocks noChangeAspect="1"/>
          </p:cNvPicPr>
          <p:nvPr/>
        </p:nvPicPr>
        <p:blipFill>
          <a:blip r:embed="rId8"/>
          <a:stretch>
            <a:fillRect/>
          </a:stretch>
        </p:blipFill>
        <p:spPr>
          <a:xfrm>
            <a:off x="1761647" y="1087518"/>
            <a:ext cx="2276475" cy="2000250"/>
          </a:xfrm>
          <a:prstGeom prst="rect">
            <a:avLst/>
          </a:prstGeom>
        </p:spPr>
      </p:pic>
      <p:pic>
        <p:nvPicPr>
          <p:cNvPr id="11" name="Afbeelding 10">
            <a:extLst>
              <a:ext uri="{FF2B5EF4-FFF2-40B4-BE49-F238E27FC236}">
                <a16:creationId xmlns:a16="http://schemas.microsoft.com/office/drawing/2014/main" id="{C6BD6938-F956-4E1A-AB45-0883090C6324}"/>
              </a:ext>
            </a:extLst>
          </p:cNvPr>
          <p:cNvPicPr>
            <a:picLocks noChangeAspect="1"/>
          </p:cNvPicPr>
          <p:nvPr/>
        </p:nvPicPr>
        <p:blipFill>
          <a:blip r:embed="rId9"/>
          <a:stretch>
            <a:fillRect/>
          </a:stretch>
        </p:blipFill>
        <p:spPr>
          <a:xfrm>
            <a:off x="5385306" y="1804931"/>
            <a:ext cx="1571625" cy="1571625"/>
          </a:xfrm>
          <a:prstGeom prst="rect">
            <a:avLst/>
          </a:prstGeom>
        </p:spPr>
      </p:pic>
    </p:spTree>
    <p:extLst>
      <p:ext uri="{BB962C8B-B14F-4D97-AF65-F5344CB8AC3E}">
        <p14:creationId xmlns:p14="http://schemas.microsoft.com/office/powerpoint/2010/main" val="954522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C64DDC33-069E-43FF-9483-A389722A1F24}"/>
              </a:ext>
            </a:extLst>
          </p:cNvPr>
          <p:cNvSpPr txBox="1"/>
          <p:nvPr/>
        </p:nvSpPr>
        <p:spPr>
          <a:xfrm>
            <a:off x="1344202" y="1438382"/>
            <a:ext cx="9503595" cy="461665"/>
          </a:xfrm>
          <a:prstGeom prst="rect">
            <a:avLst/>
          </a:prstGeom>
          <a:solidFill>
            <a:schemeClr val="accent6">
              <a:lumMod val="40000"/>
              <a:lumOff val="60000"/>
            </a:schemeClr>
          </a:solidFill>
        </p:spPr>
        <p:txBody>
          <a:bodyPr wrap="square" rtlCol="0">
            <a:spAutoFit/>
          </a:bodyPr>
          <a:lstStyle/>
          <a:p>
            <a:r>
              <a:rPr lang="nl-NL" sz="2400" dirty="0"/>
              <a:t>GEBIEDSONTWIKKELING IN TILBURG ZUID, OMGEVING PIUSHAVEN</a:t>
            </a:r>
          </a:p>
        </p:txBody>
      </p:sp>
      <p:sp>
        <p:nvSpPr>
          <p:cNvPr id="3" name="Tekstvak 2">
            <a:extLst>
              <a:ext uri="{FF2B5EF4-FFF2-40B4-BE49-F238E27FC236}">
                <a16:creationId xmlns:a16="http://schemas.microsoft.com/office/drawing/2014/main" id="{E989991E-DF6B-4445-92E2-37F627304C75}"/>
              </a:ext>
            </a:extLst>
          </p:cNvPr>
          <p:cNvSpPr txBox="1"/>
          <p:nvPr/>
        </p:nvSpPr>
        <p:spPr>
          <a:xfrm>
            <a:off x="1417834" y="2301411"/>
            <a:ext cx="2661006" cy="1569660"/>
          </a:xfrm>
          <a:prstGeom prst="rect">
            <a:avLst/>
          </a:prstGeom>
          <a:solidFill>
            <a:schemeClr val="accent3">
              <a:lumMod val="20000"/>
              <a:lumOff val="80000"/>
            </a:schemeClr>
          </a:solidFill>
        </p:spPr>
        <p:txBody>
          <a:bodyPr wrap="square" rtlCol="0">
            <a:spAutoFit/>
          </a:bodyPr>
          <a:lstStyle/>
          <a:p>
            <a:pPr algn="ctr"/>
            <a:r>
              <a:rPr lang="nl-NL" sz="2400" dirty="0"/>
              <a:t>Jerusalem</a:t>
            </a:r>
          </a:p>
          <a:p>
            <a:pPr algn="ctr"/>
            <a:r>
              <a:rPr lang="nl-NL" sz="2400" dirty="0"/>
              <a:t>Piushaven </a:t>
            </a:r>
          </a:p>
          <a:p>
            <a:pPr algn="ctr"/>
            <a:r>
              <a:rPr lang="nl-NL" sz="2400" dirty="0"/>
              <a:t>Fatima</a:t>
            </a:r>
          </a:p>
          <a:p>
            <a:pPr algn="ctr"/>
            <a:r>
              <a:rPr lang="nl-NL" sz="2400" dirty="0"/>
              <a:t>AB terrein </a:t>
            </a:r>
          </a:p>
        </p:txBody>
      </p:sp>
      <p:sp>
        <p:nvSpPr>
          <p:cNvPr id="4" name="Pijl: rechts 3">
            <a:extLst>
              <a:ext uri="{FF2B5EF4-FFF2-40B4-BE49-F238E27FC236}">
                <a16:creationId xmlns:a16="http://schemas.microsoft.com/office/drawing/2014/main" id="{DEDA54DA-A44E-4880-BF49-1D8D28E9AADF}"/>
              </a:ext>
            </a:extLst>
          </p:cNvPr>
          <p:cNvSpPr/>
          <p:nvPr/>
        </p:nvSpPr>
        <p:spPr>
          <a:xfrm>
            <a:off x="4613096" y="2937266"/>
            <a:ext cx="1263721" cy="297950"/>
          </a:xfrm>
          <a:prstGeom prst="right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6564F5FC-FDE0-4797-A41C-4405934C3605}"/>
              </a:ext>
            </a:extLst>
          </p:cNvPr>
          <p:cNvSpPr txBox="1"/>
          <p:nvPr/>
        </p:nvSpPr>
        <p:spPr>
          <a:xfrm>
            <a:off x="6411074" y="2332234"/>
            <a:ext cx="4232953" cy="1569660"/>
          </a:xfrm>
          <a:prstGeom prst="rect">
            <a:avLst/>
          </a:prstGeom>
          <a:solidFill>
            <a:schemeClr val="accent3">
              <a:lumMod val="20000"/>
              <a:lumOff val="80000"/>
            </a:schemeClr>
          </a:solidFill>
        </p:spPr>
        <p:txBody>
          <a:bodyPr wrap="square" rtlCol="0">
            <a:spAutoFit/>
          </a:bodyPr>
          <a:lstStyle/>
          <a:p>
            <a:r>
              <a:rPr lang="nl-NL" sz="2400" dirty="0"/>
              <a:t>Allemaal een ander verhaal maar door integrale aanpak &amp; samenwerking tussen heel veel partijen een succes </a:t>
            </a:r>
          </a:p>
        </p:txBody>
      </p:sp>
    </p:spTree>
    <p:extLst>
      <p:ext uri="{BB962C8B-B14F-4D97-AF65-F5344CB8AC3E}">
        <p14:creationId xmlns:p14="http://schemas.microsoft.com/office/powerpoint/2010/main" val="509404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4257CCB-DC99-43A4-B609-DEFA747C4FB2}"/>
              </a:ext>
            </a:extLst>
          </p:cNvPr>
          <p:cNvPicPr>
            <a:picLocks noChangeAspect="1"/>
          </p:cNvPicPr>
          <p:nvPr/>
        </p:nvPicPr>
        <p:blipFill>
          <a:blip r:embed="rId2"/>
          <a:stretch>
            <a:fillRect/>
          </a:stretch>
        </p:blipFill>
        <p:spPr>
          <a:xfrm>
            <a:off x="496876" y="787342"/>
            <a:ext cx="3554276" cy="2365453"/>
          </a:xfrm>
          <a:prstGeom prst="rect">
            <a:avLst/>
          </a:prstGeom>
        </p:spPr>
      </p:pic>
      <p:pic>
        <p:nvPicPr>
          <p:cNvPr id="5" name="Picture 4" descr="Tilburgse ark na de zomer weer in gebruik: restaurant Boot 013 opent in de  Piushaven - Tilburg.com">
            <a:extLst>
              <a:ext uri="{FF2B5EF4-FFF2-40B4-BE49-F238E27FC236}">
                <a16:creationId xmlns:a16="http://schemas.microsoft.com/office/drawing/2014/main" id="{EB25CF94-8CFA-4284-A163-F427F0E793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8839" y="787342"/>
            <a:ext cx="4106881" cy="2299853"/>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13EDACE0-3FA3-4D51-B048-D8FFFDBD7EC6}"/>
              </a:ext>
            </a:extLst>
          </p:cNvPr>
          <p:cNvPicPr>
            <a:picLocks noChangeAspect="1"/>
          </p:cNvPicPr>
          <p:nvPr/>
        </p:nvPicPr>
        <p:blipFill>
          <a:blip r:embed="rId4"/>
          <a:stretch>
            <a:fillRect/>
          </a:stretch>
        </p:blipFill>
        <p:spPr>
          <a:xfrm>
            <a:off x="8493408" y="787342"/>
            <a:ext cx="3456063" cy="2299853"/>
          </a:xfrm>
          <a:prstGeom prst="rect">
            <a:avLst/>
          </a:prstGeom>
        </p:spPr>
      </p:pic>
      <p:pic>
        <p:nvPicPr>
          <p:cNvPr id="8" name="Afbeelding 7">
            <a:extLst>
              <a:ext uri="{FF2B5EF4-FFF2-40B4-BE49-F238E27FC236}">
                <a16:creationId xmlns:a16="http://schemas.microsoft.com/office/drawing/2014/main" id="{6A7035AF-23EA-4480-97C5-3FDC70420B75}"/>
              </a:ext>
            </a:extLst>
          </p:cNvPr>
          <p:cNvPicPr>
            <a:picLocks noChangeAspect="1"/>
          </p:cNvPicPr>
          <p:nvPr/>
        </p:nvPicPr>
        <p:blipFill>
          <a:blip r:embed="rId5"/>
          <a:stretch>
            <a:fillRect/>
          </a:stretch>
        </p:blipFill>
        <p:spPr>
          <a:xfrm>
            <a:off x="8038656" y="3314788"/>
            <a:ext cx="3910815" cy="2933111"/>
          </a:xfrm>
          <a:prstGeom prst="rect">
            <a:avLst/>
          </a:prstGeom>
        </p:spPr>
      </p:pic>
      <p:pic>
        <p:nvPicPr>
          <p:cNvPr id="2050" name="Picture 2" descr=" WOUW! Luchtopnames Jeruzalem Nieuwbouw Tilburg Drone (UltraHD 4K) -  YouTube">
            <a:extLst>
              <a:ext uri="{FF2B5EF4-FFF2-40B4-BE49-F238E27FC236}">
                <a16:creationId xmlns:a16="http://schemas.microsoft.com/office/drawing/2014/main" id="{88EC5FA1-9BBC-44D6-BD4B-837A7AA702B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3235" b="14146"/>
          <a:stretch/>
        </p:blipFill>
        <p:spPr bwMode="auto">
          <a:xfrm>
            <a:off x="554681" y="3314788"/>
            <a:ext cx="4572000" cy="24901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et Ketelhuis - AaBe Fabriek">
            <a:extLst>
              <a:ext uri="{FF2B5EF4-FFF2-40B4-BE49-F238E27FC236}">
                <a16:creationId xmlns:a16="http://schemas.microsoft.com/office/drawing/2014/main" id="{3856A13B-AAE0-4187-B75B-CE935EB038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893" y="3314788"/>
            <a:ext cx="249555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041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10FCF674-C703-4ADC-B6A4-F21AAF9DA05F}"/>
              </a:ext>
            </a:extLst>
          </p:cNvPr>
          <p:cNvPicPr>
            <a:picLocks noChangeAspect="1"/>
          </p:cNvPicPr>
          <p:nvPr/>
        </p:nvPicPr>
        <p:blipFill rotWithShape="1">
          <a:blip r:embed="rId3"/>
          <a:srcRect l="9101" t="22619" r="4860" b="10562"/>
          <a:stretch/>
        </p:blipFill>
        <p:spPr>
          <a:xfrm>
            <a:off x="851042" y="1441772"/>
            <a:ext cx="10489915" cy="4582474"/>
          </a:xfrm>
          <a:prstGeom prst="rect">
            <a:avLst/>
          </a:prstGeom>
        </p:spPr>
      </p:pic>
      <p:sp>
        <p:nvSpPr>
          <p:cNvPr id="13" name="Ovaal 12">
            <a:extLst>
              <a:ext uri="{FF2B5EF4-FFF2-40B4-BE49-F238E27FC236}">
                <a16:creationId xmlns:a16="http://schemas.microsoft.com/office/drawing/2014/main" id="{5189D125-93C9-438C-84AC-1F320C466D9A}"/>
              </a:ext>
            </a:extLst>
          </p:cNvPr>
          <p:cNvSpPr/>
          <p:nvPr/>
        </p:nvSpPr>
        <p:spPr>
          <a:xfrm>
            <a:off x="7263829" y="2589088"/>
            <a:ext cx="3246633" cy="31438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al 13">
            <a:extLst>
              <a:ext uri="{FF2B5EF4-FFF2-40B4-BE49-F238E27FC236}">
                <a16:creationId xmlns:a16="http://schemas.microsoft.com/office/drawing/2014/main" id="{8ECAA33A-23CE-49BE-BE2B-5113B0E3C570}"/>
              </a:ext>
            </a:extLst>
          </p:cNvPr>
          <p:cNvSpPr/>
          <p:nvPr/>
        </p:nvSpPr>
        <p:spPr>
          <a:xfrm rot="20264007">
            <a:off x="1371715" y="3829489"/>
            <a:ext cx="6020656" cy="140547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Ovaal 14">
            <a:extLst>
              <a:ext uri="{FF2B5EF4-FFF2-40B4-BE49-F238E27FC236}">
                <a16:creationId xmlns:a16="http://schemas.microsoft.com/office/drawing/2014/main" id="{6666BC04-4E53-4894-BA44-6A11E8AE3587}"/>
              </a:ext>
            </a:extLst>
          </p:cNvPr>
          <p:cNvSpPr/>
          <p:nvPr/>
        </p:nvSpPr>
        <p:spPr>
          <a:xfrm rot="20389166">
            <a:off x="6611589" y="1940119"/>
            <a:ext cx="3028994" cy="7859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a:extLst>
              <a:ext uri="{FF2B5EF4-FFF2-40B4-BE49-F238E27FC236}">
                <a16:creationId xmlns:a16="http://schemas.microsoft.com/office/drawing/2014/main" id="{FEF4A15E-259C-4EA1-9842-24E47E37BEB1}"/>
              </a:ext>
            </a:extLst>
          </p:cNvPr>
          <p:cNvSpPr/>
          <p:nvPr/>
        </p:nvSpPr>
        <p:spPr>
          <a:xfrm>
            <a:off x="5810288" y="4954160"/>
            <a:ext cx="1453541" cy="11795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45698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E8960007-7124-47BF-AC7A-135AF5C082F7}"/>
              </a:ext>
            </a:extLst>
          </p:cNvPr>
          <p:cNvSpPr/>
          <p:nvPr/>
        </p:nvSpPr>
        <p:spPr>
          <a:xfrm>
            <a:off x="554987" y="1068740"/>
            <a:ext cx="3497802" cy="954107"/>
          </a:xfrm>
          <a:prstGeom prst="rect">
            <a:avLst/>
          </a:prstGeom>
        </p:spPr>
        <p:txBody>
          <a:bodyPr wrap="square">
            <a:spAutoFit/>
          </a:bodyPr>
          <a:lstStyle/>
          <a:p>
            <a:r>
              <a:rPr lang="nl-NL" sz="2800" dirty="0"/>
              <a:t>Op onderzoek </a:t>
            </a:r>
          </a:p>
          <a:p>
            <a:r>
              <a:rPr lang="nl-NL" sz="2800" dirty="0"/>
              <a:t>Uitleg over opdracht</a:t>
            </a:r>
          </a:p>
        </p:txBody>
      </p:sp>
      <p:sp>
        <p:nvSpPr>
          <p:cNvPr id="7" name="Ovaal 6">
            <a:extLst>
              <a:ext uri="{FF2B5EF4-FFF2-40B4-BE49-F238E27FC236}">
                <a16:creationId xmlns:a16="http://schemas.microsoft.com/office/drawing/2014/main" id="{EA4E3179-AABF-4C4C-93D7-387FC2AB704B}"/>
              </a:ext>
            </a:extLst>
          </p:cNvPr>
          <p:cNvSpPr/>
          <p:nvPr/>
        </p:nvSpPr>
        <p:spPr>
          <a:xfrm rot="20337793">
            <a:off x="664774" y="2180199"/>
            <a:ext cx="2208620" cy="1021756"/>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solidFill>
                  <a:schemeClr val="tx1"/>
                </a:solidFill>
              </a:rPr>
              <a:t>In 4 groepen</a:t>
            </a:r>
            <a:r>
              <a:rPr lang="nl-NL" sz="2800" dirty="0"/>
              <a:t> </a:t>
            </a:r>
          </a:p>
        </p:txBody>
      </p:sp>
      <p:sp>
        <p:nvSpPr>
          <p:cNvPr id="8" name="Ovaal 7">
            <a:extLst>
              <a:ext uri="{FF2B5EF4-FFF2-40B4-BE49-F238E27FC236}">
                <a16:creationId xmlns:a16="http://schemas.microsoft.com/office/drawing/2014/main" id="{5E11FCA3-831D-45CA-8B10-BBC64743CC41}"/>
              </a:ext>
            </a:extLst>
          </p:cNvPr>
          <p:cNvSpPr/>
          <p:nvPr/>
        </p:nvSpPr>
        <p:spPr>
          <a:xfrm>
            <a:off x="1405481" y="3144358"/>
            <a:ext cx="2592580" cy="2167848"/>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Bij terugkomst info verzamelen en presenteren incl. foto's </a:t>
            </a:r>
          </a:p>
        </p:txBody>
      </p:sp>
      <p:sp>
        <p:nvSpPr>
          <p:cNvPr id="11" name="Tekstvak 10">
            <a:extLst>
              <a:ext uri="{FF2B5EF4-FFF2-40B4-BE49-F238E27FC236}">
                <a16:creationId xmlns:a16="http://schemas.microsoft.com/office/drawing/2014/main" id="{722E42FA-4650-4676-9020-B97D1BB0C40E}"/>
              </a:ext>
            </a:extLst>
          </p:cNvPr>
          <p:cNvSpPr txBox="1"/>
          <p:nvPr/>
        </p:nvSpPr>
        <p:spPr>
          <a:xfrm>
            <a:off x="4316560" y="335845"/>
            <a:ext cx="7405455" cy="6186309"/>
          </a:xfrm>
          <a:prstGeom prst="rect">
            <a:avLst/>
          </a:prstGeom>
          <a:noFill/>
        </p:spPr>
        <p:txBody>
          <a:bodyPr wrap="square">
            <a:spAutoFit/>
          </a:bodyPr>
          <a:lstStyle/>
          <a:p>
            <a:r>
              <a:rPr lang="nl-NL" dirty="0"/>
              <a:t>Vraag 1:</a:t>
            </a:r>
          </a:p>
          <a:p>
            <a:r>
              <a:rPr lang="nl-NL" dirty="0"/>
              <a:t>Zoek in het afgebakende gebied drie voorbeelden van ‘het vergroten van de leefbaarheid door recente ingrepen in de ruimtelijke ordening’. Beschrijf ze kort en maak foto’s!</a:t>
            </a:r>
          </a:p>
          <a:p>
            <a:endParaRPr lang="nl-NL" dirty="0"/>
          </a:p>
          <a:p>
            <a:r>
              <a:rPr lang="nl-NL" dirty="0"/>
              <a:t>Vraag 2:</a:t>
            </a:r>
          </a:p>
          <a:p>
            <a:r>
              <a:rPr lang="nl-NL" dirty="0"/>
              <a:t>In deze wijk zie je duidelijk verschil tussen het oude en het nieuwe gedeelte. Zoek 5 grote verschillen en beschrijf die kort, maak er ook foto’s van.</a:t>
            </a:r>
          </a:p>
          <a:p>
            <a:endParaRPr lang="nl-NL" dirty="0"/>
          </a:p>
          <a:p>
            <a:r>
              <a:rPr lang="nl-NL" dirty="0"/>
              <a:t>Vraag 3:</a:t>
            </a:r>
          </a:p>
          <a:p>
            <a:r>
              <a:rPr lang="nl-NL" dirty="0"/>
              <a:t>Zoek minimaal 3 ruimtelijke functies / bestemmingen in dit gedeelte van de wijk. Welke zijn dat en op welke manier hebben ze invloed op de leefbaarheid van de wijk? Beschrijf dit kort.  </a:t>
            </a:r>
          </a:p>
          <a:p>
            <a:endParaRPr lang="nl-NL" dirty="0"/>
          </a:p>
          <a:p>
            <a:r>
              <a:rPr lang="nl-NL" dirty="0"/>
              <a:t>Vraag 4: </a:t>
            </a:r>
          </a:p>
          <a:p>
            <a:r>
              <a:rPr lang="nl-NL" dirty="0"/>
              <a:t>Op welke manier zie je dat er bij de inrichting van deze wijk gezorgd is voor een duurzame toekomst van deze wijk? Zoek minstens drie voorbeelden, beschrijf ze en maak er een foto van!</a:t>
            </a:r>
          </a:p>
          <a:p>
            <a:endParaRPr lang="nl-NL" dirty="0"/>
          </a:p>
          <a:p>
            <a:r>
              <a:rPr lang="nl-NL" dirty="0"/>
              <a:t>Vraag 5:</a:t>
            </a:r>
          </a:p>
          <a:p>
            <a:r>
              <a:rPr lang="nl-NL" dirty="0"/>
              <a:t>Welke drie adviezen zou je geven om de leefbaarheid nog verder te verbeteren? </a:t>
            </a:r>
          </a:p>
        </p:txBody>
      </p:sp>
    </p:spTree>
    <p:extLst>
      <p:ext uri="{BB962C8B-B14F-4D97-AF65-F5344CB8AC3E}">
        <p14:creationId xmlns:p14="http://schemas.microsoft.com/office/powerpoint/2010/main" val="1466618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ballon: rechthoek met afgeronde hoeken 1">
            <a:extLst>
              <a:ext uri="{FF2B5EF4-FFF2-40B4-BE49-F238E27FC236}">
                <a16:creationId xmlns:a16="http://schemas.microsoft.com/office/drawing/2014/main" id="{752AF9C5-5C36-49D2-A927-138C0B64445E}"/>
              </a:ext>
            </a:extLst>
          </p:cNvPr>
          <p:cNvSpPr/>
          <p:nvPr/>
        </p:nvSpPr>
        <p:spPr>
          <a:xfrm rot="-900000">
            <a:off x="2032715" y="1190845"/>
            <a:ext cx="3500907" cy="2608873"/>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400">
                <a:cs typeface="Calibri"/>
              </a:rPr>
              <a:t>Nog vragen?</a:t>
            </a:r>
            <a:endParaRPr lang="nl-NL" sz="4000">
              <a:cs typeface="Calibri"/>
            </a:endParaRPr>
          </a:p>
        </p:txBody>
      </p:sp>
      <p:sp>
        <p:nvSpPr>
          <p:cNvPr id="3" name="Pijl: rechts 2">
            <a:extLst>
              <a:ext uri="{FF2B5EF4-FFF2-40B4-BE49-F238E27FC236}">
                <a16:creationId xmlns:a16="http://schemas.microsoft.com/office/drawing/2014/main" id="{80F53282-CD62-41EF-BB76-EB2569DCA4BE}"/>
              </a:ext>
            </a:extLst>
          </p:cNvPr>
          <p:cNvSpPr/>
          <p:nvPr/>
        </p:nvSpPr>
        <p:spPr>
          <a:xfrm>
            <a:off x="6318488" y="3061250"/>
            <a:ext cx="5035253" cy="1804716"/>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400" err="1">
                <a:cs typeface="Calibri"/>
              </a:rPr>
              <a:t>Let's</a:t>
            </a:r>
            <a:r>
              <a:rPr lang="nl-NL" sz="4400">
                <a:cs typeface="Calibri"/>
              </a:rPr>
              <a:t> go! </a:t>
            </a:r>
            <a:endParaRPr lang="nl-NL" sz="4400"/>
          </a:p>
        </p:txBody>
      </p:sp>
    </p:spTree>
    <p:extLst>
      <p:ext uri="{BB962C8B-B14F-4D97-AF65-F5344CB8AC3E}">
        <p14:creationId xmlns:p14="http://schemas.microsoft.com/office/powerpoint/2010/main" val="1873710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4FA0CA58-236C-4D65-A3DA-5461C3392C26}"/>
              </a:ext>
            </a:extLst>
          </p:cNvPr>
          <p:cNvSpPr/>
          <p:nvPr/>
        </p:nvSpPr>
        <p:spPr>
          <a:xfrm>
            <a:off x="922962" y="831845"/>
            <a:ext cx="10346076" cy="4928722"/>
          </a:xfrm>
          <a:prstGeom prst="rect">
            <a:avLst/>
          </a:prstGeom>
        </p:spPr>
        <p:txBody>
          <a:bodyPr wrap="square" anchor="t">
            <a:spAutoFit/>
          </a:bodyPr>
          <a:lstStyle/>
          <a:p>
            <a:pPr>
              <a:lnSpc>
                <a:spcPct val="107000"/>
              </a:lnSpc>
              <a:spcAft>
                <a:spcPts val="800"/>
              </a:spcAft>
            </a:pPr>
            <a:r>
              <a:rPr lang="nl-NL" sz="280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Programma vandaag:</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10.00 uur Soorten wijken in een stad</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Problemen in de steden en de aanpak daarvan: verschillende begrippen, stukje geschiedenis en achtergrond.</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Gebiedsontwikkeling: verschillende startpunten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Steden en speciale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aandachtswijken</a:t>
            </a:r>
            <a:r>
              <a:rPr lang="nl-NL" sz="1800" dirty="0">
                <a:effectLst/>
                <a:latin typeface="Calibri" panose="020F0502020204030204" pitchFamily="34" charset="0"/>
                <a:ea typeface="Calibri" panose="020F0502020204030204" pitchFamily="34" charset="0"/>
                <a:cs typeface="Times New Roman" panose="02020603050405020304" pitchFamily="18" charset="0"/>
              </a:rPr>
              <a:t> &amp; aanpak van problematiek (fysiek en sociaal)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Uitleg over opdracht in en rond de Piushaven en aanpalende wijken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11.00 Op pad, lunchpauze en aan opdracht werken.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12.30 Verzamelen bij grasveldje tegenover Villa Pastorie aan de Piushaven</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Korte terugblik op opdracht &amp; antwoorden </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13.00Terugwandelen naar school</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Verwerken alle info en maken en geven van presentatie per groep</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14.30 afronding van de dag </a:t>
            </a:r>
            <a:endParaRPr lang="nl-NL"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5060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95915B65-437D-4472-974E-DCA7B6518778}"/>
              </a:ext>
            </a:extLst>
          </p:cNvPr>
          <p:cNvSpPr txBox="1"/>
          <p:nvPr/>
        </p:nvSpPr>
        <p:spPr>
          <a:xfrm>
            <a:off x="922105" y="1676454"/>
            <a:ext cx="6097712" cy="369332"/>
          </a:xfrm>
          <a:prstGeom prst="rect">
            <a:avLst/>
          </a:prstGeom>
          <a:noFill/>
        </p:spPr>
        <p:txBody>
          <a:bodyPr wrap="square">
            <a:spAutoFit/>
          </a:bodyPr>
          <a:lstStyle/>
          <a:p>
            <a:r>
              <a:rPr lang="nl-NL" sz="1800" b="0" i="0">
                <a:solidFill>
                  <a:srgbClr val="000000"/>
                </a:solidFill>
                <a:effectLst/>
                <a:latin typeface="Arial" panose="020B0604020202020204" pitchFamily="34" charset="0"/>
              </a:rPr>
              <a:t>Gebiedsontwikkeling</a:t>
            </a:r>
            <a:endParaRPr lang="nl-NL" dirty="0"/>
          </a:p>
        </p:txBody>
      </p:sp>
      <p:sp>
        <p:nvSpPr>
          <p:cNvPr id="6" name="Tekstvak 5">
            <a:extLst>
              <a:ext uri="{FF2B5EF4-FFF2-40B4-BE49-F238E27FC236}">
                <a16:creationId xmlns:a16="http://schemas.microsoft.com/office/drawing/2014/main" id="{A99AC512-8B41-4FED-AA9C-20ADB4621287}"/>
              </a:ext>
            </a:extLst>
          </p:cNvPr>
          <p:cNvSpPr txBox="1"/>
          <p:nvPr/>
        </p:nvSpPr>
        <p:spPr>
          <a:xfrm>
            <a:off x="967769" y="2125342"/>
            <a:ext cx="6097712" cy="369332"/>
          </a:xfrm>
          <a:prstGeom prst="rect">
            <a:avLst/>
          </a:prstGeom>
          <a:noFill/>
        </p:spPr>
        <p:txBody>
          <a:bodyPr wrap="square">
            <a:spAutoFit/>
          </a:bodyPr>
          <a:lstStyle/>
          <a:p>
            <a:r>
              <a:rPr lang="nl-NL" sz="1800" b="0" i="0" dirty="0">
                <a:solidFill>
                  <a:srgbClr val="000000"/>
                </a:solidFill>
                <a:effectLst/>
                <a:latin typeface="Arial" panose="020B0604020202020204" pitchFamily="34" charset="0"/>
              </a:rPr>
              <a:t>Leefbaarheid &amp; wijkontwikkeling  </a:t>
            </a:r>
            <a:endParaRPr lang="nl-NL" dirty="0"/>
          </a:p>
        </p:txBody>
      </p:sp>
      <p:sp>
        <p:nvSpPr>
          <p:cNvPr id="10" name="Tekstvak 9">
            <a:extLst>
              <a:ext uri="{FF2B5EF4-FFF2-40B4-BE49-F238E27FC236}">
                <a16:creationId xmlns:a16="http://schemas.microsoft.com/office/drawing/2014/main" id="{86010099-1AC0-49F7-ABEB-3E09192954E5}"/>
              </a:ext>
            </a:extLst>
          </p:cNvPr>
          <p:cNvSpPr txBox="1"/>
          <p:nvPr/>
        </p:nvSpPr>
        <p:spPr>
          <a:xfrm>
            <a:off x="922105" y="2640866"/>
            <a:ext cx="6097712" cy="369332"/>
          </a:xfrm>
          <a:prstGeom prst="rect">
            <a:avLst/>
          </a:prstGeom>
          <a:noFill/>
        </p:spPr>
        <p:txBody>
          <a:bodyPr wrap="square">
            <a:spAutoFit/>
          </a:bodyPr>
          <a:lstStyle/>
          <a:p>
            <a:r>
              <a:rPr lang="nl-NL" sz="1800" b="0" i="0" dirty="0">
                <a:solidFill>
                  <a:srgbClr val="000000"/>
                </a:solidFill>
                <a:effectLst/>
                <a:latin typeface="Arial" panose="020B0604020202020204" pitchFamily="34" charset="0"/>
              </a:rPr>
              <a:t>Aandachtswijk, focuswijken en Vogelaarwijk.  </a:t>
            </a:r>
            <a:endParaRPr lang="nl-NL" dirty="0"/>
          </a:p>
        </p:txBody>
      </p:sp>
      <p:sp>
        <p:nvSpPr>
          <p:cNvPr id="11" name="Tekstvak 10">
            <a:extLst>
              <a:ext uri="{FF2B5EF4-FFF2-40B4-BE49-F238E27FC236}">
                <a16:creationId xmlns:a16="http://schemas.microsoft.com/office/drawing/2014/main" id="{85BCAFC1-A4D9-484C-A522-361486203BAC}"/>
              </a:ext>
            </a:extLst>
          </p:cNvPr>
          <p:cNvSpPr txBox="1"/>
          <p:nvPr/>
        </p:nvSpPr>
        <p:spPr>
          <a:xfrm>
            <a:off x="922105" y="921774"/>
            <a:ext cx="8653409" cy="461665"/>
          </a:xfrm>
          <a:prstGeom prst="rect">
            <a:avLst/>
          </a:prstGeom>
          <a:solidFill>
            <a:schemeClr val="accent6">
              <a:lumMod val="40000"/>
              <a:lumOff val="60000"/>
            </a:schemeClr>
          </a:solidFill>
        </p:spPr>
        <p:txBody>
          <a:bodyPr wrap="square" rtlCol="0">
            <a:spAutoFit/>
          </a:bodyPr>
          <a:lstStyle/>
          <a:p>
            <a:r>
              <a:rPr lang="nl-NL" sz="2400" dirty="0"/>
              <a:t>Begrippen uit de begrippenlijst SW die in deze les aan bod komen: </a:t>
            </a:r>
          </a:p>
        </p:txBody>
      </p:sp>
      <p:graphicFrame>
        <p:nvGraphicFramePr>
          <p:cNvPr id="12" name="Diagram 11">
            <a:extLst>
              <a:ext uri="{FF2B5EF4-FFF2-40B4-BE49-F238E27FC236}">
                <a16:creationId xmlns:a16="http://schemas.microsoft.com/office/drawing/2014/main" id="{3B4A7996-D8E2-49FF-86D9-265FF946C44D}"/>
              </a:ext>
            </a:extLst>
          </p:cNvPr>
          <p:cNvGraphicFramePr/>
          <p:nvPr>
            <p:extLst>
              <p:ext uri="{D42A27DB-BD31-4B8C-83A1-F6EECF244321}">
                <p14:modId xmlns:p14="http://schemas.microsoft.com/office/powerpoint/2010/main" val="1510629935"/>
              </p:ext>
            </p:extLst>
          </p:nvPr>
        </p:nvGraphicFramePr>
        <p:xfrm>
          <a:off x="4183865" y="118599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 12">
            <a:extLst>
              <a:ext uri="{FF2B5EF4-FFF2-40B4-BE49-F238E27FC236}">
                <a16:creationId xmlns:a16="http://schemas.microsoft.com/office/drawing/2014/main" id="{D6994BED-11B6-437B-AD90-CC85770440B8}"/>
              </a:ext>
            </a:extLst>
          </p:cNvPr>
          <p:cNvGraphicFramePr/>
          <p:nvPr>
            <p:extLst>
              <p:ext uri="{D42A27DB-BD31-4B8C-83A1-F6EECF244321}">
                <p14:modId xmlns:p14="http://schemas.microsoft.com/office/powerpoint/2010/main" val="3084221574"/>
              </p:ext>
            </p:extLst>
          </p:nvPr>
        </p:nvGraphicFramePr>
        <p:xfrm>
          <a:off x="4518346" y="1474817"/>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6743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1716B35B-274E-4C2B-8AFC-8687440CFEB3}"/>
              </a:ext>
            </a:extLst>
          </p:cNvPr>
          <p:cNvSpPr txBox="1"/>
          <p:nvPr/>
        </p:nvSpPr>
        <p:spPr>
          <a:xfrm>
            <a:off x="1027416" y="1294813"/>
            <a:ext cx="6739847" cy="461665"/>
          </a:xfrm>
          <a:prstGeom prst="rect">
            <a:avLst/>
          </a:prstGeom>
          <a:solidFill>
            <a:schemeClr val="accent6"/>
          </a:solidFill>
        </p:spPr>
        <p:txBody>
          <a:bodyPr wrap="square" rtlCol="0">
            <a:spAutoFit/>
          </a:bodyPr>
          <a:lstStyle/>
          <a:p>
            <a:r>
              <a:rPr lang="nl-NL" sz="2400" dirty="0"/>
              <a:t>Gebiedsontwikkeling </a:t>
            </a:r>
          </a:p>
        </p:txBody>
      </p:sp>
      <p:sp>
        <p:nvSpPr>
          <p:cNvPr id="5" name="Tekstvak 4">
            <a:extLst>
              <a:ext uri="{FF2B5EF4-FFF2-40B4-BE49-F238E27FC236}">
                <a16:creationId xmlns:a16="http://schemas.microsoft.com/office/drawing/2014/main" id="{6F6FAFFA-192D-4887-A3B3-B88B25D362EF}"/>
              </a:ext>
            </a:extLst>
          </p:cNvPr>
          <p:cNvSpPr txBox="1"/>
          <p:nvPr/>
        </p:nvSpPr>
        <p:spPr>
          <a:xfrm>
            <a:off x="1387011" y="2306063"/>
            <a:ext cx="10027578" cy="3170099"/>
          </a:xfrm>
          <a:prstGeom prst="rect">
            <a:avLst/>
          </a:prstGeom>
          <a:noFill/>
        </p:spPr>
        <p:txBody>
          <a:bodyPr wrap="square" rtlCol="0">
            <a:spAutoFit/>
          </a:bodyPr>
          <a:lstStyle/>
          <a:p>
            <a:r>
              <a:rPr lang="nl-NL" sz="2000" dirty="0"/>
              <a:t>Om verschillende redenen worden gebieden ontwikkeld: </a:t>
            </a:r>
          </a:p>
          <a:p>
            <a:pPr marL="285750" indent="-285750">
              <a:buFontTx/>
              <a:buChar char="-"/>
            </a:pPr>
            <a:r>
              <a:rPr lang="nl-NL" sz="2000" dirty="0"/>
              <a:t>Nieuwe gebieden; Flevoland maar ook het ontwikkelen van nieuwe stukken stad:  </a:t>
            </a:r>
            <a:r>
              <a:rPr lang="nl-NL" sz="2000" dirty="0">
                <a:hlinkClick r:id="rId2"/>
              </a:rPr>
              <a:t>https://www.youtube.com/watch?time_continue=28&amp;v=AypGE97Mv1Y&amp;feature=emb_logo</a:t>
            </a:r>
            <a:r>
              <a:rPr lang="nl-NL" sz="2000" dirty="0"/>
              <a:t> </a:t>
            </a:r>
          </a:p>
          <a:p>
            <a:pPr marL="285750" indent="-285750">
              <a:buFontTx/>
              <a:buChar char="-"/>
            </a:pPr>
            <a:endParaRPr lang="nl-NL" sz="2000" dirty="0"/>
          </a:p>
          <a:p>
            <a:pPr marL="285750" indent="-285750">
              <a:buFontTx/>
              <a:buChar char="-"/>
            </a:pPr>
            <a:r>
              <a:rPr lang="nl-NL" sz="2000" dirty="0"/>
              <a:t>Bestaande gebieden aanpassen op behoeftes: meer woningen of hittebestendig maken van steden:  </a:t>
            </a:r>
            <a:r>
              <a:rPr lang="nl-NL" sz="2000" dirty="0">
                <a:hlinkClick r:id="rId3"/>
              </a:rPr>
              <a:t>https://www.youtube.com/watch?time_continue=128&amp;v=dZw-qCpB5Yg&amp;feature=emb_logo</a:t>
            </a:r>
            <a:r>
              <a:rPr lang="nl-NL" sz="2000" dirty="0"/>
              <a:t>  </a:t>
            </a:r>
          </a:p>
          <a:p>
            <a:endParaRPr lang="nl-NL" sz="2000" dirty="0"/>
          </a:p>
          <a:p>
            <a:pPr marL="285750" indent="-285750">
              <a:buFontTx/>
              <a:buChar char="-"/>
            </a:pPr>
            <a:r>
              <a:rPr lang="nl-NL" sz="2000" dirty="0"/>
              <a:t>Bestaande gebieden verbeteren om de sociale leefbaarheid te vergroten: </a:t>
            </a:r>
            <a:r>
              <a:rPr lang="nl-NL" sz="2000" dirty="0">
                <a:hlinkClick r:id="rId4"/>
              </a:rPr>
              <a:t>https://ditisonsrotterdam.nl/oude-westen-bloeit-op/</a:t>
            </a:r>
            <a:r>
              <a:rPr lang="nl-NL" sz="2000" dirty="0"/>
              <a:t> </a:t>
            </a:r>
          </a:p>
        </p:txBody>
      </p:sp>
    </p:spTree>
    <p:extLst>
      <p:ext uri="{BB962C8B-B14F-4D97-AF65-F5344CB8AC3E}">
        <p14:creationId xmlns:p14="http://schemas.microsoft.com/office/powerpoint/2010/main" val="3911507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751AB13-01C0-4AC9-B2CD-04086C6B9316}"/>
              </a:ext>
            </a:extLst>
          </p:cNvPr>
          <p:cNvGraphicFramePr/>
          <p:nvPr>
            <p:extLst>
              <p:ext uri="{D42A27DB-BD31-4B8C-83A1-F6EECF244321}">
                <p14:modId xmlns:p14="http://schemas.microsoft.com/office/powerpoint/2010/main" val="2013941529"/>
              </p:ext>
            </p:extLst>
          </p:nvPr>
        </p:nvGraphicFramePr>
        <p:xfrm>
          <a:off x="2514885" y="86864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464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7A245E56-9DDB-4A6E-B72B-78CF074BB44D}"/>
              </a:ext>
            </a:extLst>
          </p:cNvPr>
          <p:cNvSpPr/>
          <p:nvPr/>
        </p:nvSpPr>
        <p:spPr>
          <a:xfrm>
            <a:off x="2321595" y="1377389"/>
            <a:ext cx="6096000" cy="523220"/>
          </a:xfrm>
          <a:prstGeom prst="rect">
            <a:avLst/>
          </a:prstGeom>
        </p:spPr>
        <p:txBody>
          <a:bodyPr>
            <a:spAutoFit/>
          </a:bodyPr>
          <a:lstStyle/>
          <a:p>
            <a:r>
              <a:rPr lang="nl-NL" sz="2800" b="1" dirty="0">
                <a:solidFill>
                  <a:schemeClr val="accent6"/>
                </a:solidFill>
              </a:rPr>
              <a:t>Wijken die aandacht nodig hebben</a:t>
            </a:r>
          </a:p>
        </p:txBody>
      </p:sp>
      <p:pic>
        <p:nvPicPr>
          <p:cNvPr id="3" name="Afbeelding 2">
            <a:extLst>
              <a:ext uri="{FF2B5EF4-FFF2-40B4-BE49-F238E27FC236}">
                <a16:creationId xmlns:a16="http://schemas.microsoft.com/office/drawing/2014/main" id="{A67C1433-88BE-4618-B9D9-65D4A91029E7}"/>
              </a:ext>
            </a:extLst>
          </p:cNvPr>
          <p:cNvPicPr>
            <a:picLocks noChangeAspect="1"/>
          </p:cNvPicPr>
          <p:nvPr/>
        </p:nvPicPr>
        <p:blipFill>
          <a:blip r:embed="rId2"/>
          <a:stretch>
            <a:fillRect/>
          </a:stretch>
        </p:blipFill>
        <p:spPr>
          <a:xfrm>
            <a:off x="1262988" y="2191926"/>
            <a:ext cx="3168679" cy="2108612"/>
          </a:xfrm>
          <a:prstGeom prst="rect">
            <a:avLst/>
          </a:prstGeom>
        </p:spPr>
      </p:pic>
      <p:pic>
        <p:nvPicPr>
          <p:cNvPr id="4" name="Afbeelding 3">
            <a:extLst>
              <a:ext uri="{FF2B5EF4-FFF2-40B4-BE49-F238E27FC236}">
                <a16:creationId xmlns:a16="http://schemas.microsoft.com/office/drawing/2014/main" id="{842765B5-3673-496F-9C9E-2C6118A5B47A}"/>
              </a:ext>
            </a:extLst>
          </p:cNvPr>
          <p:cNvPicPr>
            <a:picLocks noChangeAspect="1"/>
          </p:cNvPicPr>
          <p:nvPr/>
        </p:nvPicPr>
        <p:blipFill>
          <a:blip r:embed="rId3"/>
          <a:stretch>
            <a:fillRect/>
          </a:stretch>
        </p:blipFill>
        <p:spPr>
          <a:xfrm>
            <a:off x="4802077" y="2191926"/>
            <a:ext cx="3100228" cy="2108611"/>
          </a:xfrm>
          <a:prstGeom prst="rect">
            <a:avLst/>
          </a:prstGeom>
        </p:spPr>
      </p:pic>
      <p:pic>
        <p:nvPicPr>
          <p:cNvPr id="5" name="Afbeelding 4">
            <a:extLst>
              <a:ext uri="{FF2B5EF4-FFF2-40B4-BE49-F238E27FC236}">
                <a16:creationId xmlns:a16="http://schemas.microsoft.com/office/drawing/2014/main" id="{E311D60A-649B-4273-9916-56FA7E97C78A}"/>
              </a:ext>
            </a:extLst>
          </p:cNvPr>
          <p:cNvPicPr>
            <a:picLocks noChangeAspect="1"/>
          </p:cNvPicPr>
          <p:nvPr/>
        </p:nvPicPr>
        <p:blipFill>
          <a:blip r:embed="rId4"/>
          <a:stretch>
            <a:fillRect/>
          </a:stretch>
        </p:blipFill>
        <p:spPr>
          <a:xfrm>
            <a:off x="8116547" y="323084"/>
            <a:ext cx="3730619" cy="2108611"/>
          </a:xfrm>
          <a:prstGeom prst="rect">
            <a:avLst/>
          </a:prstGeom>
        </p:spPr>
      </p:pic>
      <p:pic>
        <p:nvPicPr>
          <p:cNvPr id="6" name="Afbeelding 5">
            <a:extLst>
              <a:ext uri="{FF2B5EF4-FFF2-40B4-BE49-F238E27FC236}">
                <a16:creationId xmlns:a16="http://schemas.microsoft.com/office/drawing/2014/main" id="{44DFDF58-6FDE-4145-A3AD-BD5B3C3C37F9}"/>
              </a:ext>
            </a:extLst>
          </p:cNvPr>
          <p:cNvPicPr>
            <a:picLocks noChangeAspect="1"/>
          </p:cNvPicPr>
          <p:nvPr/>
        </p:nvPicPr>
        <p:blipFill>
          <a:blip r:embed="rId5"/>
          <a:stretch>
            <a:fillRect/>
          </a:stretch>
        </p:blipFill>
        <p:spPr>
          <a:xfrm>
            <a:off x="4057095" y="4547605"/>
            <a:ext cx="3845210" cy="2153318"/>
          </a:xfrm>
          <a:prstGeom prst="rect">
            <a:avLst/>
          </a:prstGeom>
        </p:spPr>
      </p:pic>
      <p:pic>
        <p:nvPicPr>
          <p:cNvPr id="7" name="Afbeelding 6">
            <a:extLst>
              <a:ext uri="{FF2B5EF4-FFF2-40B4-BE49-F238E27FC236}">
                <a16:creationId xmlns:a16="http://schemas.microsoft.com/office/drawing/2014/main" id="{DFE5AB0A-EF3B-4E7E-91BF-ABC80C1544EA}"/>
              </a:ext>
            </a:extLst>
          </p:cNvPr>
          <p:cNvPicPr>
            <a:picLocks noChangeAspect="1"/>
          </p:cNvPicPr>
          <p:nvPr/>
        </p:nvPicPr>
        <p:blipFill>
          <a:blip r:embed="rId6"/>
          <a:stretch>
            <a:fillRect/>
          </a:stretch>
        </p:blipFill>
        <p:spPr>
          <a:xfrm>
            <a:off x="8417595" y="2716567"/>
            <a:ext cx="3429571" cy="2224919"/>
          </a:xfrm>
          <a:prstGeom prst="rect">
            <a:avLst/>
          </a:prstGeom>
        </p:spPr>
      </p:pic>
    </p:spTree>
    <p:extLst>
      <p:ext uri="{BB962C8B-B14F-4D97-AF65-F5344CB8AC3E}">
        <p14:creationId xmlns:p14="http://schemas.microsoft.com/office/powerpoint/2010/main" val="141459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78A66FAE-C19A-46A2-8181-9C9C02CEA895}"/>
              </a:ext>
            </a:extLst>
          </p:cNvPr>
          <p:cNvSpPr/>
          <p:nvPr/>
        </p:nvSpPr>
        <p:spPr>
          <a:xfrm rot="20989346">
            <a:off x="377078" y="717439"/>
            <a:ext cx="4879733" cy="923330"/>
          </a:xfrm>
          <a:prstGeom prst="rect">
            <a:avLst/>
          </a:prstGeom>
          <a:noFill/>
        </p:spPr>
        <p:txBody>
          <a:bodyPr wrap="square" lIns="91440" tIns="45720" rIns="91440" bIns="45720">
            <a:spAutoFit/>
          </a:bodyPr>
          <a:lstStyle/>
          <a:p>
            <a:pPr algn="ctr"/>
            <a:r>
              <a:rPr lang="nl-NL"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V</a:t>
            </a:r>
            <a:r>
              <a:rPr lang="nl-NL"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ogelaarwijken</a:t>
            </a:r>
          </a:p>
        </p:txBody>
      </p:sp>
      <p:sp>
        <p:nvSpPr>
          <p:cNvPr id="3" name="Rechthoek 2">
            <a:extLst>
              <a:ext uri="{FF2B5EF4-FFF2-40B4-BE49-F238E27FC236}">
                <a16:creationId xmlns:a16="http://schemas.microsoft.com/office/drawing/2014/main" id="{6EBA903A-55FF-4B68-BD1A-F76E0D60D61C}"/>
              </a:ext>
            </a:extLst>
          </p:cNvPr>
          <p:cNvSpPr/>
          <p:nvPr/>
        </p:nvSpPr>
        <p:spPr>
          <a:xfrm rot="538199">
            <a:off x="6267255" y="1025120"/>
            <a:ext cx="5234575" cy="923330"/>
          </a:xfrm>
          <a:prstGeom prst="rect">
            <a:avLst/>
          </a:prstGeom>
          <a:solidFill>
            <a:schemeClr val="accent6"/>
          </a:solidFill>
        </p:spPr>
        <p:txBody>
          <a:bodyPr wrap="none" lIns="91440" tIns="45720" rIns="91440" bIns="45720">
            <a:spAutoFit/>
          </a:bodyPr>
          <a:lstStyle/>
          <a:p>
            <a:pPr algn="ctr"/>
            <a:r>
              <a:rPr lang="nl-NL" sz="5400" b="1" spc="50" dirty="0">
                <a:ln w="9525" cmpd="sng">
                  <a:solidFill>
                    <a:schemeClr val="accent1"/>
                  </a:solidFill>
                  <a:prstDash val="solid"/>
                </a:ln>
                <a:solidFill>
                  <a:srgbClr val="70AD47">
                    <a:tint val="1000"/>
                  </a:srgbClr>
                </a:solidFill>
                <a:effectLst>
                  <a:glow rad="38100">
                    <a:schemeClr val="accent1">
                      <a:alpha val="40000"/>
                    </a:schemeClr>
                  </a:glow>
                </a:effectLst>
              </a:rPr>
              <a:t>Achterstandswijk</a:t>
            </a:r>
          </a:p>
        </p:txBody>
      </p:sp>
      <p:sp>
        <p:nvSpPr>
          <p:cNvPr id="4" name="Rechthoek 3">
            <a:extLst>
              <a:ext uri="{FF2B5EF4-FFF2-40B4-BE49-F238E27FC236}">
                <a16:creationId xmlns:a16="http://schemas.microsoft.com/office/drawing/2014/main" id="{F7DF2579-A9C2-4708-AA2C-3D1E2F1AD43A}"/>
              </a:ext>
            </a:extLst>
          </p:cNvPr>
          <p:cNvSpPr/>
          <p:nvPr/>
        </p:nvSpPr>
        <p:spPr>
          <a:xfrm rot="644990">
            <a:off x="8406060" y="5275469"/>
            <a:ext cx="3311933" cy="923330"/>
          </a:xfrm>
          <a:prstGeom prst="rect">
            <a:avLst/>
          </a:prstGeom>
          <a:noFill/>
        </p:spPr>
        <p:txBody>
          <a:bodyPr wrap="none" lIns="91440" tIns="45720" rIns="91440" bIns="45720">
            <a:spAutoFit/>
          </a:bodyPr>
          <a:lstStyle/>
          <a:p>
            <a:pPr algn="ctr"/>
            <a:r>
              <a:rPr lang="nl-NL"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Impulswijk</a:t>
            </a:r>
          </a:p>
        </p:txBody>
      </p:sp>
      <p:sp>
        <p:nvSpPr>
          <p:cNvPr id="6" name="Rechthoek 5">
            <a:extLst>
              <a:ext uri="{FF2B5EF4-FFF2-40B4-BE49-F238E27FC236}">
                <a16:creationId xmlns:a16="http://schemas.microsoft.com/office/drawing/2014/main" id="{87FC3097-1268-490F-924D-7FB80FB8B68A}"/>
              </a:ext>
            </a:extLst>
          </p:cNvPr>
          <p:cNvSpPr/>
          <p:nvPr/>
        </p:nvSpPr>
        <p:spPr>
          <a:xfrm rot="20607875">
            <a:off x="5077967" y="4652716"/>
            <a:ext cx="3463408" cy="1015663"/>
          </a:xfrm>
          <a:prstGeom prst="rect">
            <a:avLst/>
          </a:prstGeom>
        </p:spPr>
        <p:txBody>
          <a:bodyPr wrap="square">
            <a:spAutoFit/>
          </a:bodyPr>
          <a:lstStyle/>
          <a:p>
            <a:pPr algn="ctr"/>
            <a:r>
              <a:rPr lang="nl-NL"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Focuswijk</a:t>
            </a:r>
            <a:r>
              <a:rPr lang="nl-NL"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p>
        </p:txBody>
      </p:sp>
      <p:sp>
        <p:nvSpPr>
          <p:cNvPr id="7" name="Rechthoek 6">
            <a:extLst>
              <a:ext uri="{FF2B5EF4-FFF2-40B4-BE49-F238E27FC236}">
                <a16:creationId xmlns:a16="http://schemas.microsoft.com/office/drawing/2014/main" id="{2BBF8275-DBF0-4462-BC4B-20A1FBA81ECE}"/>
              </a:ext>
            </a:extLst>
          </p:cNvPr>
          <p:cNvSpPr/>
          <p:nvPr/>
        </p:nvSpPr>
        <p:spPr>
          <a:xfrm rot="295622">
            <a:off x="6259406" y="2785684"/>
            <a:ext cx="4074705"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5400" b="1" dirty="0">
                <a:ln/>
                <a:solidFill>
                  <a:schemeClr val="accent3"/>
                </a:solidFill>
              </a:rPr>
              <a:t>Prachtwijken </a:t>
            </a:r>
          </a:p>
        </p:txBody>
      </p:sp>
      <p:sp>
        <p:nvSpPr>
          <p:cNvPr id="8" name="Rechthoek 7">
            <a:extLst>
              <a:ext uri="{FF2B5EF4-FFF2-40B4-BE49-F238E27FC236}">
                <a16:creationId xmlns:a16="http://schemas.microsoft.com/office/drawing/2014/main" id="{A98A53D3-304D-4016-8A11-4F6B7C795748}"/>
              </a:ext>
            </a:extLst>
          </p:cNvPr>
          <p:cNvSpPr/>
          <p:nvPr/>
        </p:nvSpPr>
        <p:spPr>
          <a:xfrm rot="536695">
            <a:off x="1580622" y="3742283"/>
            <a:ext cx="4160241" cy="923330"/>
          </a:xfrm>
          <a:prstGeom prst="rect">
            <a:avLst/>
          </a:prstGeom>
          <a:solidFill>
            <a:schemeClr val="accent3"/>
          </a:solidFill>
        </p:spPr>
        <p:txBody>
          <a:bodyPr wrap="none" lIns="91440" tIns="45720" rIns="91440" bIns="45720">
            <a:spAutoFit/>
          </a:bodyPr>
          <a:lstStyle/>
          <a:p>
            <a:pPr algn="ctr"/>
            <a:r>
              <a:rPr lang="nl-NL" sz="5400" b="1" cap="none" spc="50" dirty="0">
                <a:ln w="0"/>
                <a:solidFill>
                  <a:schemeClr val="bg2"/>
                </a:solidFill>
                <a:effectLst>
                  <a:innerShdw blurRad="63500" dist="50800" dir="13500000">
                    <a:srgbClr val="000000">
                      <a:alpha val="50000"/>
                    </a:srgbClr>
                  </a:innerShdw>
                </a:effectLst>
              </a:rPr>
              <a:t>Krachtwijken </a:t>
            </a:r>
          </a:p>
        </p:txBody>
      </p:sp>
      <p:sp>
        <p:nvSpPr>
          <p:cNvPr id="9" name="Rechthoek 8">
            <a:extLst>
              <a:ext uri="{FF2B5EF4-FFF2-40B4-BE49-F238E27FC236}">
                <a16:creationId xmlns:a16="http://schemas.microsoft.com/office/drawing/2014/main" id="{350E5DF7-E7C2-415F-8CDA-39E8AA69FF41}"/>
              </a:ext>
            </a:extLst>
          </p:cNvPr>
          <p:cNvSpPr/>
          <p:nvPr/>
        </p:nvSpPr>
        <p:spPr>
          <a:xfrm rot="21123602">
            <a:off x="1463761" y="2065328"/>
            <a:ext cx="4393960" cy="923330"/>
          </a:xfrm>
          <a:prstGeom prst="rect">
            <a:avLst/>
          </a:prstGeom>
          <a:noFill/>
        </p:spPr>
        <p:txBody>
          <a:bodyPr wrap="none" lIns="91440" tIns="45720" rIns="91440" bIns="45720">
            <a:spAutoFit/>
          </a:bodyPr>
          <a:lstStyle/>
          <a:p>
            <a:pPr algn="ctr"/>
            <a:r>
              <a:rPr lang="nl-NL" sz="5400" b="1" cap="none" spc="0" dirty="0" err="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Aandachtswijk</a:t>
            </a:r>
            <a:endParaRPr lang="nl-NL"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3308544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7D53F98-77A3-490F-8032-3F00D119C5DB}"/>
              </a:ext>
            </a:extLst>
          </p:cNvPr>
          <p:cNvSpPr/>
          <p:nvPr/>
        </p:nvSpPr>
        <p:spPr>
          <a:xfrm>
            <a:off x="4518581" y="3167730"/>
            <a:ext cx="6096000" cy="1754326"/>
          </a:xfrm>
          <a:prstGeom prst="rect">
            <a:avLst/>
          </a:prstGeom>
          <a:ln w="57150">
            <a:solidFill>
              <a:schemeClr val="accent3"/>
            </a:solidFill>
          </a:ln>
        </p:spPr>
        <p:txBody>
          <a:bodyPr>
            <a:spAutoFit/>
          </a:bodyPr>
          <a:lstStyle/>
          <a:p>
            <a:pPr algn="ctr"/>
            <a:r>
              <a:rPr lang="nl-NL" dirty="0"/>
              <a:t>De term achterstandswijk heeft betrekking op de oorzaken van de problemen, die gelegen zijn in de maatschappelijke achterstand die de bewoners van de wijk hebben, vaak ook gecombineerd met bestaande achterstanden in het onderhoud van de woningen en de achteruitgang van het voorzieningenniveau binnen de wijk.</a:t>
            </a:r>
          </a:p>
        </p:txBody>
      </p:sp>
      <p:sp>
        <p:nvSpPr>
          <p:cNvPr id="3" name="Rechthoek 2">
            <a:extLst>
              <a:ext uri="{FF2B5EF4-FFF2-40B4-BE49-F238E27FC236}">
                <a16:creationId xmlns:a16="http://schemas.microsoft.com/office/drawing/2014/main" id="{63B1A561-5201-4234-BDFA-989E3B03F5B2}"/>
              </a:ext>
            </a:extLst>
          </p:cNvPr>
          <p:cNvSpPr/>
          <p:nvPr/>
        </p:nvSpPr>
        <p:spPr>
          <a:xfrm>
            <a:off x="1945065" y="1335780"/>
            <a:ext cx="6096000" cy="1477328"/>
          </a:xfrm>
          <a:prstGeom prst="rect">
            <a:avLst/>
          </a:prstGeom>
          <a:ln w="57150">
            <a:solidFill>
              <a:schemeClr val="accent6"/>
            </a:solidFill>
          </a:ln>
        </p:spPr>
        <p:txBody>
          <a:bodyPr>
            <a:spAutoFit/>
          </a:bodyPr>
          <a:lstStyle/>
          <a:p>
            <a:pPr algn="ctr"/>
            <a:r>
              <a:rPr lang="nl-NL" dirty="0"/>
              <a:t>Een ‘probleemwijk’ is een wijk waar zich meerdere problemen tegelijk voordoen: werkloosheid, (nachtelijke) geluidsoverlast, geweld, criminaliteit, verslavingsproblematiek en medische problemen zoals overgewicht en suikerziekte en een hoger dan gemiddeld sterftecijfer.  </a:t>
            </a:r>
          </a:p>
        </p:txBody>
      </p:sp>
    </p:spTree>
    <p:extLst>
      <p:ext uri="{BB962C8B-B14F-4D97-AF65-F5344CB8AC3E}">
        <p14:creationId xmlns:p14="http://schemas.microsoft.com/office/powerpoint/2010/main" val="919074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B6F3EF8-2EDD-40B9-BAB4-242185542CB6}"/>
              </a:ext>
            </a:extLst>
          </p:cNvPr>
          <p:cNvSpPr/>
          <p:nvPr/>
        </p:nvSpPr>
        <p:spPr>
          <a:xfrm>
            <a:off x="974103" y="903949"/>
            <a:ext cx="10602011" cy="2308324"/>
          </a:xfrm>
          <a:prstGeom prst="rect">
            <a:avLst/>
          </a:prstGeom>
          <a:ln w="28575">
            <a:solidFill>
              <a:schemeClr val="accent3"/>
            </a:solidFill>
          </a:ln>
        </p:spPr>
        <p:txBody>
          <a:bodyPr wrap="square">
            <a:spAutoFit/>
          </a:bodyPr>
          <a:lstStyle/>
          <a:p>
            <a:r>
              <a:rPr lang="nl-NL" dirty="0"/>
              <a:t>De 40 wijken van Vogelaar betrof een lijst van 40 Nederlandse probleemwijken die op 22 maart 2007 door minister Ella Vogelaar van Wonen, Wijken en Integratie bekend werd gemaakt. De minister duidde deze wijken aan met de termen 'krachtwijken' en 'prachtwijken’. </a:t>
            </a:r>
          </a:p>
          <a:p>
            <a:endParaRPr lang="nl-NL" dirty="0"/>
          </a:p>
          <a:p>
            <a:r>
              <a:rPr lang="nl-NL" dirty="0"/>
              <a:t>Een meer gebruikelijke term was '</a:t>
            </a:r>
            <a:r>
              <a:rPr lang="nl-NL" dirty="0" err="1"/>
              <a:t>aandachtswijken</a:t>
            </a:r>
            <a:r>
              <a:rPr lang="nl-NL" dirty="0"/>
              <a:t>'. In deze woongebieden werden gedurende deze kabinetsperiode Balkenende IV extra investeringen gedaan gezien de stapeling van sociale, fysieke en economische problemen die zich daar voordeden. Het was de bedoeling dat hierbij werd samengewerkt met alle betreffende overheden en instanties.</a:t>
            </a:r>
          </a:p>
        </p:txBody>
      </p:sp>
      <p:sp>
        <p:nvSpPr>
          <p:cNvPr id="4" name="Rechthoek 3">
            <a:extLst>
              <a:ext uri="{FF2B5EF4-FFF2-40B4-BE49-F238E27FC236}">
                <a16:creationId xmlns:a16="http://schemas.microsoft.com/office/drawing/2014/main" id="{49CB2E7D-ACEA-4B45-8977-4494345DD709}"/>
              </a:ext>
            </a:extLst>
          </p:cNvPr>
          <p:cNvSpPr/>
          <p:nvPr/>
        </p:nvSpPr>
        <p:spPr>
          <a:xfrm rot="541343">
            <a:off x="7630833" y="4224411"/>
            <a:ext cx="3334411" cy="1477328"/>
          </a:xfrm>
          <a:prstGeom prst="rect">
            <a:avLst/>
          </a:prstGeom>
          <a:solidFill>
            <a:schemeClr val="accent6">
              <a:lumMod val="40000"/>
              <a:lumOff val="60000"/>
            </a:schemeClr>
          </a:solidFill>
        </p:spPr>
        <p:txBody>
          <a:bodyPr wrap="square">
            <a:spAutoFit/>
          </a:bodyPr>
          <a:lstStyle/>
          <a:p>
            <a:pPr algn="ctr"/>
            <a:r>
              <a:rPr lang="nl-NL" dirty="0"/>
              <a:t>In Brabant stond alleen </a:t>
            </a:r>
          </a:p>
          <a:p>
            <a:pPr algn="ctr"/>
            <a:r>
              <a:rPr lang="nl-NL" dirty="0"/>
              <a:t>Eindhoven met de wijk Woensel West, </a:t>
            </a:r>
          </a:p>
          <a:p>
            <a:pPr algn="ctr"/>
            <a:r>
              <a:rPr lang="nl-NL" dirty="0"/>
              <a:t>Doornakkers, </a:t>
            </a:r>
          </a:p>
          <a:p>
            <a:pPr algn="ctr"/>
            <a:r>
              <a:rPr lang="nl-NL" dirty="0" err="1"/>
              <a:t>Bennekel</a:t>
            </a:r>
            <a:r>
              <a:rPr lang="nl-NL" dirty="0"/>
              <a:t> op de lijst. </a:t>
            </a:r>
          </a:p>
        </p:txBody>
      </p:sp>
      <p:pic>
        <p:nvPicPr>
          <p:cNvPr id="5" name="Afbeelding 4">
            <a:extLst>
              <a:ext uri="{FF2B5EF4-FFF2-40B4-BE49-F238E27FC236}">
                <a16:creationId xmlns:a16="http://schemas.microsoft.com/office/drawing/2014/main" id="{F2954146-8F35-468F-86DA-D1658364AF2D}"/>
              </a:ext>
            </a:extLst>
          </p:cNvPr>
          <p:cNvPicPr>
            <a:picLocks noChangeAspect="1"/>
          </p:cNvPicPr>
          <p:nvPr/>
        </p:nvPicPr>
        <p:blipFill>
          <a:blip r:embed="rId2"/>
          <a:stretch>
            <a:fillRect/>
          </a:stretch>
        </p:blipFill>
        <p:spPr>
          <a:xfrm>
            <a:off x="974103" y="3559784"/>
            <a:ext cx="5121897" cy="3185869"/>
          </a:xfrm>
          <a:prstGeom prst="rect">
            <a:avLst/>
          </a:prstGeom>
        </p:spPr>
      </p:pic>
    </p:spTree>
    <p:extLst>
      <p:ext uri="{BB962C8B-B14F-4D97-AF65-F5344CB8AC3E}">
        <p14:creationId xmlns:p14="http://schemas.microsoft.com/office/powerpoint/2010/main" val="3795433444"/>
      </p:ext>
    </p:extLst>
  </p:cSld>
  <p:clrMapOvr>
    <a:masterClrMapping/>
  </p:clrMapOvr>
</p:sld>
</file>

<file path=ppt/theme/theme1.xml><?xml version="1.0" encoding="utf-8"?>
<a:theme xmlns:a="http://schemas.openxmlformats.org/drawingml/2006/main" name="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B401A1-E7BA-4F64-8CCD-5CB8755AB9A6}">
  <ds:schemaRefs>
    <ds:schemaRef ds:uri="http://schemas.microsoft.com/office/infopath/2007/PartnerControls"/>
    <ds:schemaRef ds:uri="47a28104-336f-447d-946e-e305ac2bcd47"/>
    <ds:schemaRef ds:uri="http://purl.org/dc/terms/"/>
    <ds:schemaRef ds:uri="http://schemas.openxmlformats.org/package/2006/metadata/core-properties"/>
    <ds:schemaRef ds:uri="http://purl.org/dc/elements/1.1/"/>
    <ds:schemaRef ds:uri="http://purl.org/dc/dcmitype/"/>
    <ds:schemaRef ds:uri="http://schemas.microsoft.com/office/2006/metadata/properties"/>
    <ds:schemaRef ds:uri="34354c1b-6b8c-435b-ad50-990538c19557"/>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64E38848-DC8E-4654-8F4F-84F9100AC6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151782E-A36C-4A54-8153-15773D6E0D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106</TotalTime>
  <Words>935</Words>
  <Application>Microsoft Office PowerPoint</Application>
  <PresentationFormat>Breedbeeld</PresentationFormat>
  <Paragraphs>94</Paragraphs>
  <Slides>19</Slides>
  <Notes>2</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19</vt:i4>
      </vt:variant>
    </vt:vector>
  </HeadingPairs>
  <TitlesOfParts>
    <vt:vector size="27" baseType="lpstr">
      <vt:lpstr>MS Gothic</vt:lpstr>
      <vt:lpstr>Arial</vt:lpstr>
      <vt:lpstr>Arial Black</vt:lpstr>
      <vt:lpstr>Bahnschrift Light</vt:lpstr>
      <vt:lpstr>Calibri</vt:lpstr>
      <vt:lpstr>Georgia Pro Semibold</vt:lpstr>
      <vt:lpstr>Vijaya</vt:lpstr>
      <vt:lpstr>Helicon thema</vt:lpstr>
      <vt:lpstr>Stad&amp;Wijk</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Stad&amp;Wijk</dc:title>
  <dc:creator>Pascalle Cup</dc:creator>
  <cp:lastModifiedBy>Pascalle Cup</cp:lastModifiedBy>
  <cp:revision>11</cp:revision>
  <dcterms:created xsi:type="dcterms:W3CDTF">2020-09-08T11:57:20Z</dcterms:created>
  <dcterms:modified xsi:type="dcterms:W3CDTF">2020-09-09T19:05:02Z</dcterms:modified>
</cp:coreProperties>
</file>